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Inter" panose="020B0502030000000004" pitchFamily="34" charset="0"/>
      <p:regular r:id="rId30"/>
    </p:embeddedFont>
    <p:embeddedFont>
      <p:font typeface="Inter Bold" panose="020B0802030000000004" pitchFamily="34" charset="0"/>
      <p:regular r:id="rId31"/>
      <p:bold r:id="rId32"/>
    </p:embeddedFont>
    <p:embeddedFont>
      <p:font typeface="Inter Bold Italics" panose="020B0802030000000004" pitchFamily="34" charset="0"/>
      <p:regular r:id="rId33"/>
      <p:bold r:id="rId34"/>
      <p:italic r:id="rId35"/>
      <p:boldItalic r:id="rId36"/>
    </p:embeddedFont>
    <p:embeddedFont>
      <p:font typeface="Inter Italics" panose="020B0502030000000004" pitchFamily="34" charset="0"/>
      <p:regular r:id="rId37"/>
      <p:italic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5833" autoAdjust="0"/>
  </p:normalViewPr>
  <p:slideViewPr>
    <p:cSldViewPr>
      <p:cViewPr varScale="1">
        <p:scale>
          <a:sx n="71" d="100"/>
          <a:sy n="71" d="100"/>
        </p:scale>
        <p:origin x="76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75876" y="2334444"/>
            <a:ext cx="7312124" cy="5618113"/>
          </a:xfrm>
          <a:custGeom>
            <a:avLst/>
            <a:gdLst/>
            <a:ahLst/>
            <a:cxnLst/>
            <a:rect l="l" t="t" r="r" b="b"/>
            <a:pathLst>
              <a:path w="7312124" h="5618113">
                <a:moveTo>
                  <a:pt x="0" y="0"/>
                </a:moveTo>
                <a:lnTo>
                  <a:pt x="7312124" y="0"/>
                </a:lnTo>
                <a:lnTo>
                  <a:pt x="7312124" y="5618112"/>
                </a:lnTo>
                <a:lnTo>
                  <a:pt x="0" y="5618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419475"/>
            <a:ext cx="9750671" cy="3438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29"/>
              </a:lnSpc>
            </a:pPr>
            <a:r>
              <a:rPr lang="en-US" sz="7524" dirty="0">
                <a:solidFill>
                  <a:srgbClr val="000000"/>
                </a:solidFill>
                <a:latin typeface="Inter Bold"/>
              </a:rPr>
              <a:t>Penetration Testing</a:t>
            </a:r>
          </a:p>
          <a:p>
            <a:pPr algn="ctr">
              <a:lnSpc>
                <a:spcPts val="9029"/>
              </a:lnSpc>
            </a:pPr>
            <a:r>
              <a:rPr lang="en-US" sz="7524" dirty="0">
                <a:solidFill>
                  <a:srgbClr val="000000"/>
                </a:solidFill>
                <a:latin typeface="Inter Bold"/>
              </a:rPr>
              <a:t>and Ethical Hacking</a:t>
            </a:r>
          </a:p>
          <a:p>
            <a:pPr algn="ctr">
              <a:lnSpc>
                <a:spcPts val="9030"/>
              </a:lnSpc>
            </a:pPr>
            <a:r>
              <a:rPr lang="en-US" sz="7525" dirty="0">
                <a:solidFill>
                  <a:srgbClr val="000000"/>
                </a:solidFill>
                <a:latin typeface="Inter Bold"/>
              </a:rPr>
              <a:t>Momentum: 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081262" y="8906465"/>
            <a:ext cx="6125476" cy="111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Inter"/>
              </a:rPr>
              <a:t>Vincenzo Emanuele Martone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Inter"/>
              </a:rPr>
              <a:t>0522501269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63081" y="6156992"/>
            <a:ext cx="6953997" cy="966761"/>
            <a:chOff x="0" y="0"/>
            <a:chExt cx="4750317" cy="66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50317" cy="660400"/>
            </a:xfrm>
            <a:custGeom>
              <a:avLst/>
              <a:gdLst/>
              <a:ahLst/>
              <a:cxnLst/>
              <a:rect l="l" t="t" r="r" b="b"/>
              <a:pathLst>
                <a:path w="4750317" h="660400">
                  <a:moveTo>
                    <a:pt x="462585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25857" y="0"/>
                  </a:lnTo>
                  <a:cubicBezTo>
                    <a:pt x="4694437" y="0"/>
                    <a:pt x="4750317" y="55880"/>
                    <a:pt x="4750317" y="124460"/>
                  </a:cubicBezTo>
                  <a:lnTo>
                    <a:pt x="4750317" y="535940"/>
                  </a:lnTo>
                  <a:cubicBezTo>
                    <a:pt x="4750317" y="604520"/>
                    <a:pt x="4694437" y="660400"/>
                    <a:pt x="4625857" y="66040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2001615" y="6443205"/>
            <a:ext cx="6276929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Inter"/>
              </a:rPr>
              <a:t>Trapelamento del timestamp tramite </a:t>
            </a:r>
            <a:r>
              <a:rPr lang="en-US" sz="2199">
                <a:solidFill>
                  <a:srgbClr val="000000"/>
                </a:solidFill>
                <a:latin typeface="Inter Italics"/>
              </a:rPr>
              <a:t>ICMP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663081" y="7494290"/>
            <a:ext cx="6953997" cy="966761"/>
            <a:chOff x="0" y="0"/>
            <a:chExt cx="4750317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50317" cy="660400"/>
            </a:xfrm>
            <a:custGeom>
              <a:avLst/>
              <a:gdLst/>
              <a:ahLst/>
              <a:cxnLst/>
              <a:rect l="l" t="t" r="r" b="b"/>
              <a:pathLst>
                <a:path w="4750317" h="660400">
                  <a:moveTo>
                    <a:pt x="462585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25857" y="0"/>
                  </a:lnTo>
                  <a:cubicBezTo>
                    <a:pt x="4694437" y="0"/>
                    <a:pt x="4750317" y="55880"/>
                    <a:pt x="4750317" y="124460"/>
                  </a:cubicBezTo>
                  <a:lnTo>
                    <a:pt x="4750317" y="535940"/>
                  </a:lnTo>
                  <a:cubicBezTo>
                    <a:pt x="4750317" y="604520"/>
                    <a:pt x="4694437" y="660400"/>
                    <a:pt x="4625857" y="66040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63081" y="8831588"/>
            <a:ext cx="6953997" cy="966761"/>
            <a:chOff x="0" y="0"/>
            <a:chExt cx="4750317" cy="660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750317" cy="660400"/>
            </a:xfrm>
            <a:custGeom>
              <a:avLst/>
              <a:gdLst/>
              <a:ahLst/>
              <a:cxnLst/>
              <a:rect l="l" t="t" r="r" b="b"/>
              <a:pathLst>
                <a:path w="4750317" h="660400">
                  <a:moveTo>
                    <a:pt x="462585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25857" y="0"/>
                  </a:lnTo>
                  <a:cubicBezTo>
                    <a:pt x="4694437" y="0"/>
                    <a:pt x="4750317" y="55880"/>
                    <a:pt x="4750317" y="124460"/>
                  </a:cubicBezTo>
                  <a:lnTo>
                    <a:pt x="4750317" y="535940"/>
                  </a:lnTo>
                  <a:cubicBezTo>
                    <a:pt x="4750317" y="604520"/>
                    <a:pt x="4694437" y="660400"/>
                    <a:pt x="4625857" y="66040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2001615" y="9117801"/>
            <a:ext cx="6276929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Inter"/>
              </a:rPr>
              <a:t>Assenza dell'opzione </a:t>
            </a:r>
            <a:r>
              <a:rPr lang="en-US" sz="2199">
                <a:solidFill>
                  <a:srgbClr val="000000"/>
                </a:solidFill>
                <a:latin typeface="Inter Italics"/>
              </a:rPr>
              <a:t>Content Security Policy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670922" y="6156992"/>
            <a:ext cx="6953997" cy="966761"/>
            <a:chOff x="0" y="0"/>
            <a:chExt cx="4750317" cy="660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750317" cy="660400"/>
            </a:xfrm>
            <a:custGeom>
              <a:avLst/>
              <a:gdLst/>
              <a:ahLst/>
              <a:cxnLst/>
              <a:rect l="l" t="t" r="r" b="b"/>
              <a:pathLst>
                <a:path w="4750317" h="660400">
                  <a:moveTo>
                    <a:pt x="462585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25857" y="0"/>
                  </a:lnTo>
                  <a:cubicBezTo>
                    <a:pt x="4694437" y="0"/>
                    <a:pt x="4750317" y="55880"/>
                    <a:pt x="4750317" y="124460"/>
                  </a:cubicBezTo>
                  <a:lnTo>
                    <a:pt x="4750317" y="535940"/>
                  </a:lnTo>
                  <a:cubicBezTo>
                    <a:pt x="4750317" y="604520"/>
                    <a:pt x="4694437" y="660400"/>
                    <a:pt x="4625857" y="66040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9670922" y="8831588"/>
            <a:ext cx="6953997" cy="966761"/>
            <a:chOff x="0" y="0"/>
            <a:chExt cx="4750317" cy="660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50317" cy="660400"/>
            </a:xfrm>
            <a:custGeom>
              <a:avLst/>
              <a:gdLst/>
              <a:ahLst/>
              <a:cxnLst/>
              <a:rect l="l" t="t" r="r" b="b"/>
              <a:pathLst>
                <a:path w="4750317" h="660400">
                  <a:moveTo>
                    <a:pt x="462585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25857" y="0"/>
                  </a:lnTo>
                  <a:cubicBezTo>
                    <a:pt x="4694437" y="0"/>
                    <a:pt x="4750317" y="55880"/>
                    <a:pt x="4750317" y="124460"/>
                  </a:cubicBezTo>
                  <a:lnTo>
                    <a:pt x="4750317" y="535940"/>
                  </a:lnTo>
                  <a:cubicBezTo>
                    <a:pt x="4750317" y="604520"/>
                    <a:pt x="4694437" y="660400"/>
                    <a:pt x="4625857" y="66040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0009456" y="9109546"/>
            <a:ext cx="6276929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Inter"/>
              </a:rPr>
              <a:t>Assenza dell'opzione </a:t>
            </a:r>
            <a:r>
              <a:rPr lang="en-US" sz="2199">
                <a:solidFill>
                  <a:srgbClr val="000000"/>
                </a:solidFill>
                <a:latin typeface="Inter Italics"/>
              </a:rPr>
              <a:t>X-Frame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670922" y="7494290"/>
            <a:ext cx="6953997" cy="966761"/>
            <a:chOff x="0" y="0"/>
            <a:chExt cx="4750317" cy="660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750317" cy="660400"/>
            </a:xfrm>
            <a:custGeom>
              <a:avLst/>
              <a:gdLst/>
              <a:ahLst/>
              <a:cxnLst/>
              <a:rect l="l" t="t" r="r" b="b"/>
              <a:pathLst>
                <a:path w="4750317" h="660400">
                  <a:moveTo>
                    <a:pt x="462585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25857" y="0"/>
                  </a:lnTo>
                  <a:cubicBezTo>
                    <a:pt x="4694437" y="0"/>
                    <a:pt x="4750317" y="55880"/>
                    <a:pt x="4750317" y="124460"/>
                  </a:cubicBezTo>
                  <a:lnTo>
                    <a:pt x="4750317" y="535940"/>
                  </a:lnTo>
                  <a:cubicBezTo>
                    <a:pt x="4750317" y="604520"/>
                    <a:pt x="4694437" y="660400"/>
                    <a:pt x="4625857" y="66040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3101617" y="504825"/>
            <a:ext cx="1208476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79"/>
              </a:lnSpc>
            </a:pPr>
            <a:r>
              <a:rPr lang="en-US" sz="6899">
                <a:solidFill>
                  <a:srgbClr val="000000"/>
                </a:solidFill>
                <a:latin typeface="Inter Bold"/>
              </a:rPr>
              <a:t>Vulnerabilità rilevate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663081" y="4818757"/>
            <a:ext cx="6953997" cy="966761"/>
            <a:chOff x="0" y="0"/>
            <a:chExt cx="4750317" cy="660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750317" cy="660400"/>
            </a:xfrm>
            <a:custGeom>
              <a:avLst/>
              <a:gdLst/>
              <a:ahLst/>
              <a:cxnLst/>
              <a:rect l="l" t="t" r="r" b="b"/>
              <a:pathLst>
                <a:path w="4750317" h="660400">
                  <a:moveTo>
                    <a:pt x="462585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25857" y="0"/>
                  </a:lnTo>
                  <a:cubicBezTo>
                    <a:pt x="4694437" y="0"/>
                    <a:pt x="4750317" y="55880"/>
                    <a:pt x="4750317" y="124460"/>
                  </a:cubicBezTo>
                  <a:lnTo>
                    <a:pt x="4750317" y="535940"/>
                  </a:lnTo>
                  <a:cubicBezTo>
                    <a:pt x="4750317" y="604520"/>
                    <a:pt x="4694437" y="660400"/>
                    <a:pt x="4625857" y="66040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2001615" y="5088922"/>
            <a:ext cx="6276929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Inter"/>
              </a:rPr>
              <a:t>Trapelamento degli </a:t>
            </a:r>
            <a:r>
              <a:rPr lang="en-US" sz="2199">
                <a:solidFill>
                  <a:srgbClr val="000000"/>
                </a:solidFill>
                <a:latin typeface="Inter Italics"/>
              </a:rPr>
              <a:t>IP</a:t>
            </a:r>
            <a:r>
              <a:rPr lang="en-US" sz="2199">
                <a:solidFill>
                  <a:srgbClr val="000000"/>
                </a:solidFill>
                <a:latin typeface="Inter"/>
              </a:rPr>
              <a:t> privati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670922" y="4810964"/>
            <a:ext cx="6953997" cy="966761"/>
            <a:chOff x="0" y="0"/>
            <a:chExt cx="4750317" cy="6604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750317" cy="660400"/>
            </a:xfrm>
            <a:custGeom>
              <a:avLst/>
              <a:gdLst/>
              <a:ahLst/>
              <a:cxnLst/>
              <a:rect l="l" t="t" r="r" b="b"/>
              <a:pathLst>
                <a:path w="4750317" h="660400">
                  <a:moveTo>
                    <a:pt x="462585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25857" y="0"/>
                  </a:lnTo>
                  <a:cubicBezTo>
                    <a:pt x="4694437" y="0"/>
                    <a:pt x="4750317" y="55880"/>
                    <a:pt x="4750317" y="124460"/>
                  </a:cubicBezTo>
                  <a:lnTo>
                    <a:pt x="4750317" y="535940"/>
                  </a:lnTo>
                  <a:cubicBezTo>
                    <a:pt x="4750317" y="604520"/>
                    <a:pt x="4694437" y="660400"/>
                    <a:pt x="4625857" y="66040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9670922" y="3463204"/>
            <a:ext cx="6953997" cy="966761"/>
            <a:chOff x="0" y="0"/>
            <a:chExt cx="4750317" cy="660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750317" cy="660400"/>
            </a:xfrm>
            <a:custGeom>
              <a:avLst/>
              <a:gdLst/>
              <a:ahLst/>
              <a:cxnLst/>
              <a:rect l="l" t="t" r="r" b="b"/>
              <a:pathLst>
                <a:path w="4750317" h="660400">
                  <a:moveTo>
                    <a:pt x="462585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25857" y="0"/>
                  </a:lnTo>
                  <a:cubicBezTo>
                    <a:pt x="4694437" y="0"/>
                    <a:pt x="4750317" y="55880"/>
                    <a:pt x="4750317" y="124460"/>
                  </a:cubicBezTo>
                  <a:lnTo>
                    <a:pt x="4750317" y="535940"/>
                  </a:lnTo>
                  <a:cubicBezTo>
                    <a:pt x="4750317" y="604520"/>
                    <a:pt x="4694437" y="660400"/>
                    <a:pt x="4625857" y="66040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10009456" y="3785321"/>
            <a:ext cx="6276929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Inter Italics"/>
              </a:rPr>
              <a:t>Cross Site Scripting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663081" y="3480521"/>
            <a:ext cx="6953997" cy="966761"/>
            <a:chOff x="0" y="0"/>
            <a:chExt cx="4750317" cy="660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750317" cy="660400"/>
            </a:xfrm>
            <a:custGeom>
              <a:avLst/>
              <a:gdLst/>
              <a:ahLst/>
              <a:cxnLst/>
              <a:rect l="l" t="t" r="r" b="b"/>
              <a:pathLst>
                <a:path w="4750317" h="660400">
                  <a:moveTo>
                    <a:pt x="462585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25857" y="0"/>
                  </a:lnTo>
                  <a:cubicBezTo>
                    <a:pt x="4694437" y="0"/>
                    <a:pt x="4750317" y="55880"/>
                    <a:pt x="4750317" y="124460"/>
                  </a:cubicBezTo>
                  <a:lnTo>
                    <a:pt x="4750317" y="535940"/>
                  </a:lnTo>
                  <a:cubicBezTo>
                    <a:pt x="4750317" y="604520"/>
                    <a:pt x="4694437" y="660400"/>
                    <a:pt x="4625857" y="66040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2001615" y="3750687"/>
            <a:ext cx="6276929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Inter"/>
              </a:rPr>
              <a:t>Possibilità di navigare le Web Directories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663081" y="2142285"/>
            <a:ext cx="6953997" cy="966761"/>
            <a:chOff x="0" y="0"/>
            <a:chExt cx="4750317" cy="6604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750317" cy="660400"/>
            </a:xfrm>
            <a:custGeom>
              <a:avLst/>
              <a:gdLst/>
              <a:ahLst/>
              <a:cxnLst/>
              <a:rect l="l" t="t" r="r" b="b"/>
              <a:pathLst>
                <a:path w="4750317" h="660400">
                  <a:moveTo>
                    <a:pt x="462585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25857" y="0"/>
                  </a:lnTo>
                  <a:cubicBezTo>
                    <a:pt x="4694437" y="0"/>
                    <a:pt x="4750317" y="55880"/>
                    <a:pt x="4750317" y="124460"/>
                  </a:cubicBezTo>
                  <a:lnTo>
                    <a:pt x="4750317" y="535940"/>
                  </a:lnTo>
                  <a:cubicBezTo>
                    <a:pt x="4750317" y="604520"/>
                    <a:pt x="4694437" y="660400"/>
                    <a:pt x="4625857" y="66040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9670922" y="2142285"/>
            <a:ext cx="6953997" cy="966761"/>
            <a:chOff x="0" y="0"/>
            <a:chExt cx="4750317" cy="6604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750317" cy="660400"/>
            </a:xfrm>
            <a:custGeom>
              <a:avLst/>
              <a:gdLst/>
              <a:ahLst/>
              <a:cxnLst/>
              <a:rect l="l" t="t" r="r" b="b"/>
              <a:pathLst>
                <a:path w="4750317" h="660400">
                  <a:moveTo>
                    <a:pt x="462585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25857" y="0"/>
                  </a:lnTo>
                  <a:cubicBezTo>
                    <a:pt x="4694437" y="0"/>
                    <a:pt x="4750317" y="55880"/>
                    <a:pt x="4750317" y="124460"/>
                  </a:cubicBezTo>
                  <a:lnTo>
                    <a:pt x="4750317" y="535940"/>
                  </a:lnTo>
                  <a:cubicBezTo>
                    <a:pt x="4750317" y="604520"/>
                    <a:pt x="4694437" y="660400"/>
                    <a:pt x="4625857" y="66040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</p:sp>
      </p:grpSp>
      <p:sp>
        <p:nvSpPr>
          <p:cNvPr id="33" name="TextBox 33"/>
          <p:cNvSpPr txBox="1"/>
          <p:nvPr/>
        </p:nvSpPr>
        <p:spPr>
          <a:xfrm>
            <a:off x="1756148" y="2412451"/>
            <a:ext cx="6767863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Inter"/>
              </a:rPr>
              <a:t>Presenza di una password nel codice di una pagina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840189" y="2412451"/>
            <a:ext cx="6615463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Inter"/>
              </a:rPr>
              <a:t>Presenza di un cookie contenente una password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009456" y="6454000"/>
            <a:ext cx="6276929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Inter"/>
              </a:rPr>
              <a:t>Trapelamento del timestamp tramite </a:t>
            </a:r>
            <a:r>
              <a:rPr lang="en-US" sz="2199">
                <a:solidFill>
                  <a:srgbClr val="000000"/>
                </a:solidFill>
                <a:latin typeface="Inter Italics"/>
              </a:rPr>
              <a:t>TCP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001615" y="7772248"/>
            <a:ext cx="6276929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Inter"/>
              </a:rPr>
              <a:t>Trapelamento della versione del </a:t>
            </a:r>
            <a:r>
              <a:rPr lang="en-US" sz="2199">
                <a:solidFill>
                  <a:srgbClr val="000000"/>
                </a:solidFill>
                <a:latin typeface="Inter Italics"/>
              </a:rPr>
              <a:t>Web Server</a:t>
            </a:r>
            <a:r>
              <a:rPr lang="en-US" sz="2199">
                <a:solidFill>
                  <a:srgbClr val="000000"/>
                </a:solidFill>
                <a:latin typeface="Inter"/>
              </a:rPr>
              <a:t>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009456" y="7761928"/>
            <a:ext cx="6276929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Inter"/>
              </a:rPr>
              <a:t>Assenza dell'opzione</a:t>
            </a:r>
            <a:r>
              <a:rPr lang="en-US" sz="2199">
                <a:solidFill>
                  <a:srgbClr val="000000"/>
                </a:solidFill>
                <a:latin typeface="Inter Italics"/>
              </a:rPr>
              <a:t> X-Content-Type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009456" y="5088922"/>
            <a:ext cx="6276929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Inter"/>
              </a:rPr>
              <a:t>Trapelamento degli </a:t>
            </a:r>
            <a:r>
              <a:rPr lang="en-US" sz="2199">
                <a:solidFill>
                  <a:srgbClr val="000000"/>
                </a:solidFill>
                <a:latin typeface="Inter Italics"/>
              </a:rPr>
              <a:t>inodes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63305" y="1226888"/>
            <a:ext cx="7457328" cy="7833224"/>
            <a:chOff x="0" y="0"/>
            <a:chExt cx="5351919" cy="56216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51919" cy="5621689"/>
            </a:xfrm>
            <a:custGeom>
              <a:avLst/>
              <a:gdLst/>
              <a:ahLst/>
              <a:cxnLst/>
              <a:rect l="l" t="t" r="r" b="b"/>
              <a:pathLst>
                <a:path w="5351919" h="5621689">
                  <a:moveTo>
                    <a:pt x="5227459" y="5621689"/>
                  </a:moveTo>
                  <a:lnTo>
                    <a:pt x="124460" y="5621689"/>
                  </a:lnTo>
                  <a:cubicBezTo>
                    <a:pt x="55880" y="5621689"/>
                    <a:pt x="0" y="5565809"/>
                    <a:pt x="0" y="5497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27459" y="0"/>
                  </a:lnTo>
                  <a:cubicBezTo>
                    <a:pt x="5296039" y="0"/>
                    <a:pt x="5351919" y="55880"/>
                    <a:pt x="5351919" y="124460"/>
                  </a:cubicBezTo>
                  <a:lnTo>
                    <a:pt x="5351919" y="5497229"/>
                  </a:lnTo>
                  <a:cubicBezTo>
                    <a:pt x="5351919" y="5565809"/>
                    <a:pt x="5296039" y="5621689"/>
                    <a:pt x="5227459" y="5621689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183014" y="4133850"/>
            <a:ext cx="7165867" cy="200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9"/>
              </a:lnSpc>
            </a:pPr>
            <a:r>
              <a:rPr lang="en-US" sz="6599">
                <a:solidFill>
                  <a:srgbClr val="000000"/>
                </a:solidFill>
                <a:latin typeface="Inter Bold"/>
              </a:rPr>
              <a:t>Severity delle vulnerabilità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2478078" y="1605508"/>
            <a:ext cx="3163139" cy="3163139"/>
            <a:chOff x="0" y="0"/>
            <a:chExt cx="4217519" cy="4217519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0" y="0"/>
              <a:ext cx="4217519" cy="4217519"/>
              <a:chOff x="0" y="0"/>
              <a:chExt cx="2540000" cy="254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270000" y="0"/>
                <a:ext cx="1266816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66816" h="1270000">
                    <a:moveTo>
                      <a:pt x="0" y="0"/>
                    </a:moveTo>
                    <a:cubicBezTo>
                      <a:pt x="666524" y="0"/>
                      <a:pt x="1219645" y="515267"/>
                      <a:pt x="1266816" y="1180121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EB5033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381376" y="1116918"/>
                <a:ext cx="2214369" cy="1530622"/>
              </a:xfrm>
              <a:custGeom>
                <a:avLst/>
                <a:gdLst/>
                <a:ahLst/>
                <a:cxnLst/>
                <a:rect l="l" t="t" r="r" b="b"/>
                <a:pathLst>
                  <a:path w="2214369" h="1530622">
                    <a:moveTo>
                      <a:pt x="2149364" y="0"/>
                    </a:moveTo>
                    <a:cubicBezTo>
                      <a:pt x="2214369" y="535366"/>
                      <a:pt x="1934168" y="1053404"/>
                      <a:pt x="1450528" y="1292013"/>
                    </a:cubicBezTo>
                    <a:cubicBezTo>
                      <a:pt x="966887" y="1530622"/>
                      <a:pt x="385292" y="1437761"/>
                      <a:pt x="0" y="1060412"/>
                    </a:cubicBezTo>
                    <a:lnTo>
                      <a:pt x="888624" y="153082"/>
                    </a:lnTo>
                    <a:close/>
                  </a:path>
                </a:pathLst>
              </a:custGeom>
              <a:solidFill>
                <a:srgbClr val="FF753A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-104572" y="0"/>
                <a:ext cx="1374572" cy="2220609"/>
              </a:xfrm>
              <a:custGeom>
                <a:avLst/>
                <a:gdLst/>
                <a:ahLst/>
                <a:cxnLst/>
                <a:rect l="l" t="t" r="r" b="b"/>
                <a:pathLst>
                  <a:path w="1374572" h="2220609">
                    <a:moveTo>
                      <a:pt x="532406" y="2220609"/>
                    </a:moveTo>
                    <a:cubicBezTo>
                      <a:pt x="137461" y="1870718"/>
                      <a:pt x="0" y="1313073"/>
                      <a:pt x="187079" y="819711"/>
                    </a:cubicBezTo>
                    <a:cubicBezTo>
                      <a:pt x="374158" y="326349"/>
                      <a:pt x="846804" y="53"/>
                      <a:pt x="1374445" y="0"/>
                    </a:cubicBezTo>
                    <a:lnTo>
                      <a:pt x="1374572" y="1270000"/>
                    </a:lnTo>
                    <a:close/>
                  </a:path>
                </a:pathLst>
              </a:custGeom>
              <a:solidFill>
                <a:srgbClr val="FEC440"/>
              </a:solidFill>
            </p:spPr>
          </p:sp>
        </p:grpSp>
      </p:grpSp>
      <p:grpSp>
        <p:nvGrpSpPr>
          <p:cNvPr id="10" name="Group 10"/>
          <p:cNvGrpSpPr/>
          <p:nvPr/>
        </p:nvGrpSpPr>
        <p:grpSpPr>
          <a:xfrm>
            <a:off x="10742722" y="2529480"/>
            <a:ext cx="1450402" cy="1280508"/>
            <a:chOff x="0" y="0"/>
            <a:chExt cx="1933869" cy="1707344"/>
          </a:xfrm>
        </p:grpSpPr>
        <p:sp>
          <p:nvSpPr>
            <p:cNvPr id="11" name="TextBox 11"/>
            <p:cNvSpPr txBox="1"/>
            <p:nvPr/>
          </p:nvSpPr>
          <p:spPr>
            <a:xfrm>
              <a:off x="579815" y="9525"/>
              <a:ext cx="1354054" cy="352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29"/>
                </a:lnSpc>
              </a:pPr>
              <a:r>
                <a:rPr lang="en-US" sz="1827">
                  <a:solidFill>
                    <a:srgbClr val="EB5033"/>
                  </a:solidFill>
                  <a:latin typeface="Inter"/>
                </a:rPr>
                <a:t>Low</a:t>
              </a:r>
            </a:p>
          </p:txBody>
        </p:sp>
        <p:grpSp>
          <p:nvGrpSpPr>
            <p:cNvPr id="12" name="Group 12"/>
            <p:cNvGrpSpPr/>
            <p:nvPr/>
          </p:nvGrpSpPr>
          <p:grpSpPr>
            <a:xfrm>
              <a:off x="0" y="46250"/>
              <a:ext cx="430492" cy="430492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EC440"/>
              </a:solidFill>
              <a:ln w="47625">
                <a:solidFill>
                  <a:srgbClr val="2D2D2D"/>
                </a:solidFill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680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579815" y="625739"/>
              <a:ext cx="1354054" cy="352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29"/>
                </a:lnSpc>
              </a:pPr>
              <a:r>
                <a:rPr lang="en-US" sz="1827">
                  <a:solidFill>
                    <a:srgbClr val="EB5033"/>
                  </a:solidFill>
                  <a:latin typeface="Inter"/>
                </a:rPr>
                <a:t>Medium</a:t>
              </a:r>
            </a:p>
          </p:txBody>
        </p:sp>
        <p:grpSp>
          <p:nvGrpSpPr>
            <p:cNvPr id="16" name="Group 16"/>
            <p:cNvGrpSpPr/>
            <p:nvPr/>
          </p:nvGrpSpPr>
          <p:grpSpPr>
            <a:xfrm>
              <a:off x="0" y="662464"/>
              <a:ext cx="430492" cy="430492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753A"/>
              </a:solidFill>
              <a:ln w="47625">
                <a:solidFill>
                  <a:srgbClr val="2D2D2D"/>
                </a:solidFill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680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579815" y="1257551"/>
              <a:ext cx="1354054" cy="352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29"/>
                </a:lnSpc>
              </a:pPr>
              <a:r>
                <a:rPr lang="en-US" sz="1827">
                  <a:solidFill>
                    <a:srgbClr val="EB5033"/>
                  </a:solidFill>
                  <a:latin typeface="Inter"/>
                </a:rPr>
                <a:t>High</a:t>
              </a:r>
            </a:p>
          </p:txBody>
        </p:sp>
        <p:grpSp>
          <p:nvGrpSpPr>
            <p:cNvPr id="20" name="Group 20"/>
            <p:cNvGrpSpPr/>
            <p:nvPr/>
          </p:nvGrpSpPr>
          <p:grpSpPr>
            <a:xfrm>
              <a:off x="0" y="1276852"/>
              <a:ext cx="430492" cy="430492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EB5033"/>
              </a:solidFill>
              <a:ln w="47625">
                <a:solidFill>
                  <a:srgbClr val="2D2D2D"/>
                </a:solidFill>
              </a:ln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680"/>
                  </a:lnSpc>
                </a:pPr>
                <a:endParaRPr/>
              </a:p>
            </p:txBody>
          </p:sp>
        </p:grpSp>
      </p:grpSp>
      <p:sp>
        <p:nvSpPr>
          <p:cNvPr id="23" name="TextBox 23"/>
          <p:cNvSpPr txBox="1"/>
          <p:nvPr/>
        </p:nvSpPr>
        <p:spPr>
          <a:xfrm>
            <a:off x="12937316" y="2760597"/>
            <a:ext cx="697251" cy="271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3"/>
              </a:lnSpc>
            </a:pPr>
            <a:r>
              <a:rPr lang="en-US" sz="1827">
                <a:solidFill>
                  <a:srgbClr val="FFFFFF"/>
                </a:solidFill>
                <a:latin typeface="Inter"/>
              </a:rPr>
              <a:t>38.5%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448010" y="2393671"/>
            <a:ext cx="484720" cy="271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3"/>
              </a:lnSpc>
            </a:pPr>
            <a:r>
              <a:rPr lang="en-US" sz="1827">
                <a:solidFill>
                  <a:srgbClr val="FFFFFF"/>
                </a:solidFill>
                <a:latin typeface="Inter"/>
              </a:rPr>
              <a:t>23%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946831" y="3809988"/>
            <a:ext cx="743539" cy="271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3"/>
              </a:lnSpc>
            </a:pPr>
            <a:r>
              <a:rPr lang="en-US" sz="1827">
                <a:solidFill>
                  <a:srgbClr val="FFFFFF"/>
                </a:solidFill>
                <a:latin typeface="Inter"/>
              </a:rPr>
              <a:t>38.5%</a:t>
            </a:r>
          </a:p>
        </p:txBody>
      </p:sp>
      <p:sp>
        <p:nvSpPr>
          <p:cNvPr id="26" name="AutoShape 26"/>
          <p:cNvSpPr/>
          <p:nvPr/>
        </p:nvSpPr>
        <p:spPr>
          <a:xfrm>
            <a:off x="11275611" y="7967139"/>
            <a:ext cx="4981624" cy="0"/>
          </a:xfrm>
          <a:prstGeom prst="line">
            <a:avLst/>
          </a:prstGeom>
          <a:ln w="9525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>
            <a:off x="11275611" y="6652548"/>
            <a:ext cx="4981624" cy="0"/>
          </a:xfrm>
          <a:prstGeom prst="line">
            <a:avLst/>
          </a:prstGeom>
          <a:ln w="9525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>
            <a:off x="11275611" y="7309844"/>
            <a:ext cx="4981624" cy="0"/>
          </a:xfrm>
          <a:prstGeom prst="line">
            <a:avLst/>
          </a:prstGeom>
          <a:ln w="9525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>
            <a:off x="11275611" y="5995253"/>
            <a:ext cx="4981624" cy="0"/>
          </a:xfrm>
          <a:prstGeom prst="line">
            <a:avLst/>
          </a:prstGeom>
          <a:ln w="9525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>
            <a:off x="11275611" y="5337958"/>
            <a:ext cx="4981624" cy="0"/>
          </a:xfrm>
          <a:prstGeom prst="line">
            <a:avLst/>
          </a:prstGeom>
          <a:ln w="9525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1" name="Group 31"/>
          <p:cNvGrpSpPr/>
          <p:nvPr/>
        </p:nvGrpSpPr>
        <p:grpSpPr>
          <a:xfrm>
            <a:off x="12117647" y="5333914"/>
            <a:ext cx="244639" cy="3275717"/>
            <a:chOff x="0" y="0"/>
            <a:chExt cx="121533" cy="162733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21533" cy="1627330"/>
            </a:xfrm>
            <a:custGeom>
              <a:avLst/>
              <a:gdLst/>
              <a:ahLst/>
              <a:cxnLst/>
              <a:rect l="l" t="t" r="r" b="b"/>
              <a:pathLst>
                <a:path w="121533" h="1627330">
                  <a:moveTo>
                    <a:pt x="0" y="0"/>
                  </a:moveTo>
                  <a:lnTo>
                    <a:pt x="121533" y="0"/>
                  </a:lnTo>
                  <a:lnTo>
                    <a:pt x="121533" y="1627330"/>
                  </a:lnTo>
                  <a:lnTo>
                    <a:pt x="0" y="1627330"/>
                  </a:lnTo>
                  <a:close/>
                </a:path>
              </a:pathLst>
            </a:custGeom>
            <a:solidFill>
              <a:srgbClr val="FEC440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38100"/>
              <a:ext cx="8128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3335803" y="5342002"/>
            <a:ext cx="244639" cy="3290520"/>
            <a:chOff x="0" y="0"/>
            <a:chExt cx="121533" cy="1634684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21533" cy="1634684"/>
            </a:xfrm>
            <a:custGeom>
              <a:avLst/>
              <a:gdLst/>
              <a:ahLst/>
              <a:cxnLst/>
              <a:rect l="l" t="t" r="r" b="b"/>
              <a:pathLst>
                <a:path w="121533" h="1634684">
                  <a:moveTo>
                    <a:pt x="0" y="0"/>
                  </a:moveTo>
                  <a:lnTo>
                    <a:pt x="121533" y="0"/>
                  </a:lnTo>
                  <a:lnTo>
                    <a:pt x="121533" y="1634684"/>
                  </a:lnTo>
                  <a:lnTo>
                    <a:pt x="0" y="1634684"/>
                  </a:lnTo>
                  <a:close/>
                </a:path>
              </a:pathLst>
            </a:custGeom>
            <a:solidFill>
              <a:srgbClr val="FF753A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38100"/>
              <a:ext cx="8128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4551880" y="6646312"/>
            <a:ext cx="244639" cy="1986210"/>
            <a:chOff x="0" y="0"/>
            <a:chExt cx="121533" cy="986721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21533" cy="986721"/>
            </a:xfrm>
            <a:custGeom>
              <a:avLst/>
              <a:gdLst/>
              <a:ahLst/>
              <a:cxnLst/>
              <a:rect l="l" t="t" r="r" b="b"/>
              <a:pathLst>
                <a:path w="121533" h="986721">
                  <a:moveTo>
                    <a:pt x="0" y="0"/>
                  </a:moveTo>
                  <a:lnTo>
                    <a:pt x="121533" y="0"/>
                  </a:lnTo>
                  <a:lnTo>
                    <a:pt x="121533" y="986721"/>
                  </a:lnTo>
                  <a:lnTo>
                    <a:pt x="0" y="986721"/>
                  </a:lnTo>
                  <a:close/>
                </a:path>
              </a:pathLst>
            </a:custGeom>
            <a:solidFill>
              <a:srgbClr val="EB5033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38100"/>
              <a:ext cx="8128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sp>
        <p:nvSpPr>
          <p:cNvPr id="40" name="AutoShape 40"/>
          <p:cNvSpPr/>
          <p:nvPr/>
        </p:nvSpPr>
        <p:spPr>
          <a:xfrm flipV="1">
            <a:off x="11011899" y="8625512"/>
            <a:ext cx="5245336" cy="7009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TextBox 41"/>
          <p:cNvSpPr txBox="1"/>
          <p:nvPr/>
        </p:nvSpPr>
        <p:spPr>
          <a:xfrm>
            <a:off x="11275611" y="8482369"/>
            <a:ext cx="507335" cy="127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4"/>
              </a:lnSpc>
            </a:pPr>
            <a:r>
              <a:rPr lang="en-US" sz="984">
                <a:solidFill>
                  <a:srgbClr val="000000"/>
                </a:solidFill>
                <a:latin typeface="Inter"/>
              </a:rPr>
              <a:t>0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782946" y="8763561"/>
            <a:ext cx="925298" cy="156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8"/>
              </a:lnSpc>
            </a:pPr>
            <a:r>
              <a:rPr lang="en-US" sz="1188">
                <a:solidFill>
                  <a:srgbClr val="000000"/>
                </a:solidFill>
                <a:latin typeface="Inter"/>
              </a:rPr>
              <a:t>LOW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1275611" y="5826514"/>
            <a:ext cx="595779" cy="127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4"/>
              </a:lnSpc>
            </a:pPr>
            <a:r>
              <a:rPr lang="en-US" sz="984">
                <a:solidFill>
                  <a:srgbClr val="000000"/>
                </a:solidFill>
                <a:latin typeface="Inter"/>
              </a:rPr>
              <a:t>4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1275611" y="5162550"/>
            <a:ext cx="595779" cy="127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4"/>
              </a:lnSpc>
            </a:pPr>
            <a:r>
              <a:rPr lang="en-US" sz="984">
                <a:solidFill>
                  <a:srgbClr val="000000"/>
                </a:solidFill>
                <a:latin typeface="Inter"/>
              </a:rPr>
              <a:t>5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275611" y="6490478"/>
            <a:ext cx="507335" cy="127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4"/>
              </a:lnSpc>
            </a:pPr>
            <a:r>
              <a:rPr lang="en-US" sz="984">
                <a:solidFill>
                  <a:srgbClr val="000000"/>
                </a:solidFill>
                <a:latin typeface="Inter"/>
              </a:rPr>
              <a:t>3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1275611" y="7154442"/>
            <a:ext cx="454595" cy="127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4"/>
              </a:lnSpc>
            </a:pPr>
            <a:r>
              <a:rPr lang="en-US" sz="984">
                <a:solidFill>
                  <a:srgbClr val="000000"/>
                </a:solidFill>
                <a:latin typeface="Inter"/>
              </a:rPr>
              <a:t>2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1275611" y="7818405"/>
            <a:ext cx="507335" cy="127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4"/>
              </a:lnSpc>
            </a:pPr>
            <a:r>
              <a:rPr lang="en-US" sz="984">
                <a:solidFill>
                  <a:srgbClr val="000000"/>
                </a:solidFill>
                <a:latin typeface="Inter"/>
              </a:rPr>
              <a:t>1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3000573" y="8763561"/>
            <a:ext cx="925298" cy="156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8"/>
              </a:lnSpc>
            </a:pPr>
            <a:r>
              <a:rPr lang="en-US" sz="1188">
                <a:solidFill>
                  <a:srgbClr val="000000"/>
                </a:solidFill>
                <a:latin typeface="Inter"/>
              </a:rPr>
              <a:t>MEDIUM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4218200" y="8763561"/>
            <a:ext cx="925298" cy="156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8"/>
              </a:lnSpc>
            </a:pPr>
            <a:r>
              <a:rPr lang="en-US" sz="1188">
                <a:solidFill>
                  <a:srgbClr val="000000"/>
                </a:solidFill>
                <a:latin typeface="Inter"/>
              </a:rPr>
              <a:t>HIGH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0000" y="7009319"/>
            <a:ext cx="3277681" cy="3277681"/>
          </a:xfrm>
          <a:custGeom>
            <a:avLst/>
            <a:gdLst/>
            <a:ahLst/>
            <a:cxnLst/>
            <a:rect l="l" t="t" r="r" b="b"/>
            <a:pathLst>
              <a:path w="3277681" h="3277681">
                <a:moveTo>
                  <a:pt x="0" y="0"/>
                </a:moveTo>
                <a:lnTo>
                  <a:pt x="3277681" y="0"/>
                </a:lnTo>
                <a:lnTo>
                  <a:pt x="3277681" y="3277681"/>
                </a:lnTo>
                <a:lnTo>
                  <a:pt x="0" y="3277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191269" y="-44162"/>
            <a:ext cx="3905463" cy="3905463"/>
          </a:xfrm>
          <a:custGeom>
            <a:avLst/>
            <a:gdLst/>
            <a:ahLst/>
            <a:cxnLst/>
            <a:rect l="l" t="t" r="r" b="b"/>
            <a:pathLst>
              <a:path w="3905463" h="3905463">
                <a:moveTo>
                  <a:pt x="0" y="0"/>
                </a:moveTo>
                <a:lnTo>
                  <a:pt x="3905462" y="0"/>
                </a:lnTo>
                <a:lnTo>
                  <a:pt x="3905462" y="3905463"/>
                </a:lnTo>
                <a:lnTo>
                  <a:pt x="0" y="39054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729397">
            <a:off x="-504000" y="-619200"/>
            <a:ext cx="2718714" cy="2718714"/>
          </a:xfrm>
          <a:custGeom>
            <a:avLst/>
            <a:gdLst/>
            <a:ahLst/>
            <a:cxnLst/>
            <a:rect l="l" t="t" r="r" b="b"/>
            <a:pathLst>
              <a:path w="2718714" h="2718714">
                <a:moveTo>
                  <a:pt x="0" y="0"/>
                </a:moveTo>
                <a:lnTo>
                  <a:pt x="2718714" y="0"/>
                </a:lnTo>
                <a:lnTo>
                  <a:pt x="2718714" y="2718714"/>
                </a:lnTo>
                <a:lnTo>
                  <a:pt x="0" y="27187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490964" y="3622579"/>
            <a:ext cx="3041842" cy="3041842"/>
          </a:xfrm>
          <a:custGeom>
            <a:avLst/>
            <a:gdLst/>
            <a:ahLst/>
            <a:cxnLst/>
            <a:rect l="l" t="t" r="r" b="b"/>
            <a:pathLst>
              <a:path w="3041842" h="3041842">
                <a:moveTo>
                  <a:pt x="0" y="0"/>
                </a:moveTo>
                <a:lnTo>
                  <a:pt x="3041842" y="0"/>
                </a:lnTo>
                <a:lnTo>
                  <a:pt x="3041842" y="3041842"/>
                </a:lnTo>
                <a:lnTo>
                  <a:pt x="0" y="30418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439529" y="5843587"/>
            <a:ext cx="10686978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19"/>
              </a:lnSpc>
            </a:pPr>
            <a:r>
              <a:rPr lang="en-US" sz="7599" dirty="0">
                <a:solidFill>
                  <a:srgbClr val="000000"/>
                </a:solidFill>
                <a:latin typeface="Inter Bold"/>
              </a:rPr>
              <a:t>Target Exploitation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20437" y="3183606"/>
            <a:ext cx="6404630" cy="6074694"/>
            <a:chOff x="0" y="0"/>
            <a:chExt cx="8539507" cy="809959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8539507" cy="8099592"/>
              <a:chOff x="0" y="0"/>
              <a:chExt cx="2188406" cy="207567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188406" cy="2075670"/>
              </a:xfrm>
              <a:custGeom>
                <a:avLst/>
                <a:gdLst/>
                <a:ahLst/>
                <a:cxnLst/>
                <a:rect l="l" t="t" r="r" b="b"/>
                <a:pathLst>
                  <a:path w="2188406" h="2075670">
                    <a:moveTo>
                      <a:pt x="2063946" y="2075670"/>
                    </a:moveTo>
                    <a:lnTo>
                      <a:pt x="124460" y="2075670"/>
                    </a:lnTo>
                    <a:cubicBezTo>
                      <a:pt x="55880" y="2075670"/>
                      <a:pt x="0" y="2019790"/>
                      <a:pt x="0" y="195121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063946" y="0"/>
                    </a:lnTo>
                    <a:cubicBezTo>
                      <a:pt x="2132526" y="0"/>
                      <a:pt x="2188406" y="55880"/>
                      <a:pt x="2188406" y="124460"/>
                    </a:cubicBezTo>
                    <a:lnTo>
                      <a:pt x="2188406" y="1951210"/>
                    </a:lnTo>
                    <a:cubicBezTo>
                      <a:pt x="2188406" y="2019790"/>
                      <a:pt x="2132526" y="2075670"/>
                      <a:pt x="2063946" y="2075670"/>
                    </a:cubicBezTo>
                    <a:close/>
                  </a:path>
                </a:pathLst>
              </a:custGeom>
              <a:solidFill>
                <a:srgbClr val="F1F1F1">
                  <a:alpha val="63922"/>
                </a:srgbClr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759547" y="3319546"/>
              <a:ext cx="7020413" cy="760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79"/>
                </a:lnSpc>
              </a:pPr>
              <a:r>
                <a:rPr lang="en-US" sz="3413">
                  <a:solidFill>
                    <a:srgbClr val="000000"/>
                  </a:solidFill>
                  <a:latin typeface="Inter Bold"/>
                </a:rPr>
                <a:t>Metasploit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59547" y="4752503"/>
              <a:ext cx="7020413" cy="13193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95"/>
                </a:lnSpc>
              </a:pPr>
              <a:r>
                <a:rPr lang="en-US" sz="2925">
                  <a:solidFill>
                    <a:srgbClr val="000000"/>
                  </a:solidFill>
                  <a:latin typeface="Inter Italics"/>
                </a:rPr>
                <a:t>Metasploit</a:t>
              </a:r>
              <a:r>
                <a:rPr lang="en-US" sz="2925">
                  <a:solidFill>
                    <a:srgbClr val="000000"/>
                  </a:solidFill>
                  <a:latin typeface="Inter"/>
                </a:rPr>
                <a:t> non ha portato alla rilevazione di </a:t>
              </a:r>
              <a:r>
                <a:rPr lang="en-US" sz="2925">
                  <a:solidFill>
                    <a:srgbClr val="000000"/>
                  </a:solidFill>
                  <a:latin typeface="Inter Italics"/>
                </a:rPr>
                <a:t>exploit </a:t>
              </a:r>
              <a:r>
                <a:rPr lang="en-US" sz="2925">
                  <a:solidFill>
                    <a:srgbClr val="000000"/>
                  </a:solidFill>
                  <a:latin typeface="Inter"/>
                </a:rPr>
                <a:t>utili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683632" y="3183606"/>
            <a:ext cx="6483931" cy="6074694"/>
            <a:chOff x="0" y="0"/>
            <a:chExt cx="8645242" cy="8099592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8645242" cy="8099592"/>
              <a:chOff x="0" y="0"/>
              <a:chExt cx="2188406" cy="2050284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188406" cy="2050284"/>
              </a:xfrm>
              <a:custGeom>
                <a:avLst/>
                <a:gdLst/>
                <a:ahLst/>
                <a:cxnLst/>
                <a:rect l="l" t="t" r="r" b="b"/>
                <a:pathLst>
                  <a:path w="2188406" h="2050284">
                    <a:moveTo>
                      <a:pt x="2063946" y="2050284"/>
                    </a:moveTo>
                    <a:lnTo>
                      <a:pt x="124460" y="2050284"/>
                    </a:lnTo>
                    <a:cubicBezTo>
                      <a:pt x="55880" y="2050284"/>
                      <a:pt x="0" y="1994404"/>
                      <a:pt x="0" y="19258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063946" y="0"/>
                    </a:lnTo>
                    <a:cubicBezTo>
                      <a:pt x="2132526" y="0"/>
                      <a:pt x="2188406" y="55880"/>
                      <a:pt x="2188406" y="124460"/>
                    </a:cubicBezTo>
                    <a:lnTo>
                      <a:pt x="2188406" y="1925824"/>
                    </a:lnTo>
                    <a:cubicBezTo>
                      <a:pt x="2188406" y="1994404"/>
                      <a:pt x="2132526" y="2050284"/>
                      <a:pt x="2063946" y="2050284"/>
                    </a:cubicBezTo>
                    <a:close/>
                  </a:path>
                </a:pathLst>
              </a:custGeom>
              <a:solidFill>
                <a:srgbClr val="F1F1F1">
                  <a:alpha val="63922"/>
                </a:srgbClr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768951" y="3371117"/>
              <a:ext cx="7107339" cy="759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38"/>
                </a:lnSpc>
              </a:pPr>
              <a:r>
                <a:rPr lang="en-US" sz="3455">
                  <a:solidFill>
                    <a:srgbClr val="000000"/>
                  </a:solidFill>
                  <a:latin typeface="Inter Bold"/>
                </a:rPr>
                <a:t>Armitage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8951" y="4812055"/>
              <a:ext cx="7107339" cy="12346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21"/>
                </a:lnSpc>
              </a:pPr>
              <a:r>
                <a:rPr lang="en-US" sz="2729">
                  <a:solidFill>
                    <a:srgbClr val="000000"/>
                  </a:solidFill>
                  <a:latin typeface="Inter Italics"/>
                </a:rPr>
                <a:t>Armitage</a:t>
              </a:r>
              <a:r>
                <a:rPr lang="en-US" sz="2729">
                  <a:solidFill>
                    <a:srgbClr val="000000"/>
                  </a:solidFill>
                  <a:latin typeface="Inter"/>
                </a:rPr>
                <a:t> non è riuscito a stabilire una sessione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4493623" y="3485243"/>
            <a:ext cx="1658257" cy="1658257"/>
          </a:xfrm>
          <a:custGeom>
            <a:avLst/>
            <a:gdLst/>
            <a:ahLst/>
            <a:cxnLst/>
            <a:rect l="l" t="t" r="r" b="b"/>
            <a:pathLst>
              <a:path w="1658257" h="1658257">
                <a:moveTo>
                  <a:pt x="0" y="0"/>
                </a:moveTo>
                <a:lnTo>
                  <a:pt x="1658258" y="0"/>
                </a:lnTo>
                <a:lnTo>
                  <a:pt x="1658258" y="1658257"/>
                </a:lnTo>
                <a:lnTo>
                  <a:pt x="0" y="16582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068338" y="3485243"/>
            <a:ext cx="1714520" cy="1714520"/>
          </a:xfrm>
          <a:custGeom>
            <a:avLst/>
            <a:gdLst/>
            <a:ahLst/>
            <a:cxnLst/>
            <a:rect l="l" t="t" r="r" b="b"/>
            <a:pathLst>
              <a:path w="1714520" h="1714520">
                <a:moveTo>
                  <a:pt x="0" y="0"/>
                </a:moveTo>
                <a:lnTo>
                  <a:pt x="1714520" y="0"/>
                </a:lnTo>
                <a:lnTo>
                  <a:pt x="1714520" y="1714520"/>
                </a:lnTo>
                <a:lnTo>
                  <a:pt x="0" y="17145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101617" y="1264938"/>
            <a:ext cx="1208476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79"/>
              </a:lnSpc>
            </a:pPr>
            <a:r>
              <a:rPr lang="en-US" sz="6899">
                <a:solidFill>
                  <a:srgbClr val="000000"/>
                </a:solidFill>
                <a:latin typeface="Inter Bold"/>
              </a:rPr>
              <a:t>Tools utilizzati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66910" y="5575377"/>
            <a:ext cx="9322972" cy="2341996"/>
            <a:chOff x="0" y="0"/>
            <a:chExt cx="12430629" cy="3122662"/>
          </a:xfrm>
        </p:grpSpPr>
        <p:sp>
          <p:nvSpPr>
            <p:cNvPr id="3" name="TextBox 3"/>
            <p:cNvSpPr txBox="1"/>
            <p:nvPr/>
          </p:nvSpPr>
          <p:spPr>
            <a:xfrm>
              <a:off x="0" y="-76200"/>
              <a:ext cx="12430629" cy="7569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400">
                  <a:solidFill>
                    <a:srgbClr val="000000"/>
                  </a:solidFill>
                  <a:latin typeface="Inter"/>
                </a:rPr>
                <a:t>Capire le velocità di rete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259572"/>
              <a:ext cx="12430629" cy="18630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2400">
                  <a:solidFill>
                    <a:srgbClr val="000000"/>
                  </a:solidFill>
                  <a:latin typeface="Inter"/>
                </a:rPr>
                <a:t>Il 5G è il futuro. A differenza dell'LTE che sfrutta solo bande di frequenza più basse, il 5G funziona su una frequenza più alta, fornendo agli utenti una larghezza di banda maggiore.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4417014"/>
            <a:ext cx="5020674" cy="4661899"/>
            <a:chOff x="0" y="0"/>
            <a:chExt cx="2252417" cy="20914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52417" cy="2091460"/>
            </a:xfrm>
            <a:custGeom>
              <a:avLst/>
              <a:gdLst/>
              <a:ahLst/>
              <a:cxnLst/>
              <a:rect l="l" t="t" r="r" b="b"/>
              <a:pathLst>
                <a:path w="2252417" h="2091460">
                  <a:moveTo>
                    <a:pt x="2127957" y="2091460"/>
                  </a:moveTo>
                  <a:lnTo>
                    <a:pt x="124460" y="2091460"/>
                  </a:lnTo>
                  <a:cubicBezTo>
                    <a:pt x="55880" y="2091460"/>
                    <a:pt x="0" y="2035580"/>
                    <a:pt x="0" y="196700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27957" y="0"/>
                  </a:lnTo>
                  <a:cubicBezTo>
                    <a:pt x="2196537" y="0"/>
                    <a:pt x="2252417" y="55880"/>
                    <a:pt x="2252417" y="124460"/>
                  </a:cubicBezTo>
                  <a:lnTo>
                    <a:pt x="2252417" y="1967000"/>
                  </a:lnTo>
                  <a:cubicBezTo>
                    <a:pt x="2252417" y="2035580"/>
                    <a:pt x="2196537" y="2091460"/>
                    <a:pt x="2127957" y="209146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6787455" y="5087602"/>
            <a:ext cx="10471845" cy="3320721"/>
          </a:xfrm>
          <a:custGeom>
            <a:avLst/>
            <a:gdLst/>
            <a:ahLst/>
            <a:cxnLst/>
            <a:rect l="l" t="t" r="r" b="b"/>
            <a:pathLst>
              <a:path w="10471845" h="3320721">
                <a:moveTo>
                  <a:pt x="0" y="0"/>
                </a:moveTo>
                <a:lnTo>
                  <a:pt x="10471845" y="0"/>
                </a:lnTo>
                <a:lnTo>
                  <a:pt x="10471845" y="3320722"/>
                </a:lnTo>
                <a:lnTo>
                  <a:pt x="0" y="3320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77"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14843013" y="1028700"/>
            <a:ext cx="2416287" cy="2416287"/>
          </a:xfrm>
          <a:custGeom>
            <a:avLst/>
            <a:gdLst/>
            <a:ahLst/>
            <a:cxnLst/>
            <a:rect l="l" t="t" r="r" b="b"/>
            <a:pathLst>
              <a:path w="2416287" h="2416287">
                <a:moveTo>
                  <a:pt x="0" y="0"/>
                </a:moveTo>
                <a:lnTo>
                  <a:pt x="2416287" y="0"/>
                </a:lnTo>
                <a:lnTo>
                  <a:pt x="2416287" y="2416287"/>
                </a:lnTo>
                <a:lnTo>
                  <a:pt x="0" y="24162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03802" y="1634706"/>
            <a:ext cx="1297346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80"/>
              </a:lnSpc>
            </a:pPr>
            <a:r>
              <a:rPr lang="en-US" sz="6900">
                <a:solidFill>
                  <a:srgbClr val="000000"/>
                </a:solidFill>
                <a:latin typeface="Inter Bold"/>
              </a:rPr>
              <a:t>Strategia per l'</a:t>
            </a:r>
            <a:r>
              <a:rPr lang="en-US" sz="6900">
                <a:solidFill>
                  <a:srgbClr val="000000"/>
                </a:solidFill>
                <a:latin typeface="Inter Bold Italics"/>
              </a:rPr>
              <a:t>exploitation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1967" y="5814831"/>
            <a:ext cx="4474141" cy="179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 dirty="0" err="1">
                <a:solidFill>
                  <a:srgbClr val="000000"/>
                </a:solidFill>
                <a:latin typeface="Inter"/>
              </a:rPr>
              <a:t>Nello</a:t>
            </a:r>
            <a:r>
              <a:rPr lang="en-US" sz="3400" dirty="0">
                <a:solidFill>
                  <a:srgbClr val="000000"/>
                </a:solidFill>
                <a:latin typeface="Inter"/>
              </a:rPr>
              <a:t> script </a:t>
            </a:r>
            <a:r>
              <a:rPr lang="en-US" sz="3400" dirty="0" err="1">
                <a:solidFill>
                  <a:srgbClr val="000000"/>
                </a:solidFill>
                <a:latin typeface="Inter Italics"/>
              </a:rPr>
              <a:t>main.js</a:t>
            </a:r>
            <a:r>
              <a:rPr lang="en-US" sz="3400" dirty="0">
                <a:solidFill>
                  <a:srgbClr val="000000"/>
                </a:solidFill>
                <a:latin typeface="Inter Italics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Inter"/>
              </a:rPr>
              <a:t>è</a:t>
            </a:r>
            <a:r>
              <a:rPr lang="en-US" sz="34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Inter"/>
              </a:rPr>
              <a:t>presente</a:t>
            </a:r>
            <a:r>
              <a:rPr lang="en-US" sz="34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Inter"/>
              </a:rPr>
              <a:t>una</a:t>
            </a:r>
            <a:r>
              <a:rPr lang="en-US" sz="3400" dirty="0">
                <a:solidFill>
                  <a:srgbClr val="000000"/>
                </a:solidFill>
                <a:latin typeface="Inter"/>
              </a:rPr>
              <a:t> password in </a:t>
            </a:r>
            <a:r>
              <a:rPr lang="en-US" sz="3400" dirty="0" err="1">
                <a:solidFill>
                  <a:srgbClr val="000000"/>
                </a:solidFill>
                <a:latin typeface="Inter"/>
              </a:rPr>
              <a:t>chiaro</a:t>
            </a:r>
            <a:endParaRPr lang="en-US" sz="3400" dirty="0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417014"/>
            <a:ext cx="5020674" cy="4661899"/>
            <a:chOff x="0" y="0"/>
            <a:chExt cx="2252417" cy="20914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52417" cy="2091460"/>
            </a:xfrm>
            <a:custGeom>
              <a:avLst/>
              <a:gdLst/>
              <a:ahLst/>
              <a:cxnLst/>
              <a:rect l="l" t="t" r="r" b="b"/>
              <a:pathLst>
                <a:path w="2252417" h="2091460">
                  <a:moveTo>
                    <a:pt x="2127957" y="2091460"/>
                  </a:moveTo>
                  <a:lnTo>
                    <a:pt x="124460" y="2091460"/>
                  </a:lnTo>
                  <a:cubicBezTo>
                    <a:pt x="55880" y="2091460"/>
                    <a:pt x="0" y="2035580"/>
                    <a:pt x="0" y="196700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27957" y="0"/>
                  </a:lnTo>
                  <a:cubicBezTo>
                    <a:pt x="2196537" y="0"/>
                    <a:pt x="2252417" y="55880"/>
                    <a:pt x="2252417" y="124460"/>
                  </a:cubicBezTo>
                  <a:lnTo>
                    <a:pt x="2252417" y="1967000"/>
                  </a:lnTo>
                  <a:cubicBezTo>
                    <a:pt x="2252417" y="2035580"/>
                    <a:pt x="2196537" y="2091460"/>
                    <a:pt x="2127957" y="209146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655245" y="6141269"/>
            <a:ext cx="10604055" cy="1210213"/>
          </a:xfrm>
          <a:custGeom>
            <a:avLst/>
            <a:gdLst/>
            <a:ahLst/>
            <a:cxnLst/>
            <a:rect l="l" t="t" r="r" b="b"/>
            <a:pathLst>
              <a:path w="10604055" h="1210213">
                <a:moveTo>
                  <a:pt x="0" y="0"/>
                </a:moveTo>
                <a:lnTo>
                  <a:pt x="10604055" y="0"/>
                </a:lnTo>
                <a:lnTo>
                  <a:pt x="10604055" y="1210213"/>
                </a:lnTo>
                <a:lnTo>
                  <a:pt x="0" y="12102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3619" r="-295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71969" y="1129881"/>
            <a:ext cx="2287331" cy="2287331"/>
          </a:xfrm>
          <a:custGeom>
            <a:avLst/>
            <a:gdLst/>
            <a:ahLst/>
            <a:cxnLst/>
            <a:rect l="l" t="t" r="r" b="b"/>
            <a:pathLst>
              <a:path w="2287331" h="2287331">
                <a:moveTo>
                  <a:pt x="0" y="0"/>
                </a:moveTo>
                <a:lnTo>
                  <a:pt x="2287331" y="0"/>
                </a:lnTo>
                <a:lnTo>
                  <a:pt x="2287331" y="2287331"/>
                </a:lnTo>
                <a:lnTo>
                  <a:pt x="0" y="228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03802" y="1634706"/>
            <a:ext cx="1297346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80"/>
              </a:lnSpc>
            </a:pPr>
            <a:r>
              <a:rPr lang="en-US" sz="6900">
                <a:solidFill>
                  <a:srgbClr val="000000"/>
                </a:solidFill>
                <a:latin typeface="Inter Bold"/>
              </a:rPr>
              <a:t>Strategia per l'</a:t>
            </a:r>
            <a:r>
              <a:rPr lang="en-US" sz="6900">
                <a:solidFill>
                  <a:srgbClr val="000000"/>
                </a:solidFill>
                <a:latin typeface="Inter Bold Italics"/>
              </a:rPr>
              <a:t>exploitation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01967" y="5813243"/>
            <a:ext cx="4474141" cy="179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 dirty="0">
                <a:solidFill>
                  <a:srgbClr val="000000"/>
                </a:solidFill>
                <a:latin typeface="Inter"/>
              </a:rPr>
              <a:t>Il </a:t>
            </a:r>
            <a:r>
              <a:rPr lang="en-US" sz="3400" dirty="0">
                <a:solidFill>
                  <a:srgbClr val="000000"/>
                </a:solidFill>
                <a:latin typeface="Inter Italics"/>
              </a:rPr>
              <a:t>Web Server</a:t>
            </a:r>
            <a:r>
              <a:rPr lang="en-US" sz="34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Inter"/>
              </a:rPr>
              <a:t>invia</a:t>
            </a:r>
            <a:r>
              <a:rPr lang="en-US" sz="3400" dirty="0">
                <a:solidFill>
                  <a:srgbClr val="000000"/>
                </a:solidFill>
                <a:latin typeface="Inter"/>
              </a:rPr>
              <a:t> un </a:t>
            </a:r>
            <a:r>
              <a:rPr lang="en-US" sz="3400" dirty="0">
                <a:solidFill>
                  <a:srgbClr val="000000"/>
                </a:solidFill>
                <a:latin typeface="Inter Italics"/>
              </a:rPr>
              <a:t>cookie</a:t>
            </a:r>
            <a:r>
              <a:rPr lang="en-US" sz="34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Inter"/>
              </a:rPr>
              <a:t>cifrato</a:t>
            </a:r>
            <a:r>
              <a:rPr lang="en-US" sz="3400" dirty="0">
                <a:solidFill>
                  <a:srgbClr val="000000"/>
                </a:solidFill>
                <a:latin typeface="Inter"/>
              </a:rPr>
              <a:t> </a:t>
            </a:r>
          </a:p>
          <a:p>
            <a:pPr algn="ctr">
              <a:lnSpc>
                <a:spcPts val="4759"/>
              </a:lnSpc>
            </a:pPr>
            <a:r>
              <a:rPr lang="en-US" sz="3400" dirty="0">
                <a:solidFill>
                  <a:srgbClr val="000000"/>
                </a:solidFill>
                <a:latin typeface="Inter"/>
              </a:rPr>
              <a:t>al </a:t>
            </a:r>
            <a:r>
              <a:rPr lang="en-US" sz="3400" dirty="0">
                <a:solidFill>
                  <a:srgbClr val="000000"/>
                </a:solidFill>
                <a:latin typeface="Inter Italics"/>
              </a:rPr>
              <a:t>Web Browser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417014"/>
            <a:ext cx="5020674" cy="4661899"/>
            <a:chOff x="0" y="0"/>
            <a:chExt cx="2252417" cy="20914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52417" cy="2091460"/>
            </a:xfrm>
            <a:custGeom>
              <a:avLst/>
              <a:gdLst/>
              <a:ahLst/>
              <a:cxnLst/>
              <a:rect l="l" t="t" r="r" b="b"/>
              <a:pathLst>
                <a:path w="2252417" h="2091460">
                  <a:moveTo>
                    <a:pt x="2127957" y="2091460"/>
                  </a:moveTo>
                  <a:lnTo>
                    <a:pt x="124460" y="2091460"/>
                  </a:lnTo>
                  <a:cubicBezTo>
                    <a:pt x="55880" y="2091460"/>
                    <a:pt x="0" y="2035580"/>
                    <a:pt x="0" y="196700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27957" y="0"/>
                  </a:lnTo>
                  <a:cubicBezTo>
                    <a:pt x="2196537" y="0"/>
                    <a:pt x="2252417" y="55880"/>
                    <a:pt x="2252417" y="124460"/>
                  </a:cubicBezTo>
                  <a:lnTo>
                    <a:pt x="2252417" y="1967000"/>
                  </a:lnTo>
                  <a:cubicBezTo>
                    <a:pt x="2252417" y="2035580"/>
                    <a:pt x="2196537" y="2091460"/>
                    <a:pt x="2127957" y="209146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655533" y="5134033"/>
            <a:ext cx="10603767" cy="3224684"/>
          </a:xfrm>
          <a:custGeom>
            <a:avLst/>
            <a:gdLst/>
            <a:ahLst/>
            <a:cxnLst/>
            <a:rect l="l" t="t" r="r" b="b"/>
            <a:pathLst>
              <a:path w="10603767" h="3224684">
                <a:moveTo>
                  <a:pt x="0" y="0"/>
                </a:moveTo>
                <a:lnTo>
                  <a:pt x="10603767" y="0"/>
                </a:lnTo>
                <a:lnTo>
                  <a:pt x="10603767" y="3224685"/>
                </a:lnTo>
                <a:lnTo>
                  <a:pt x="0" y="32246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76730" y="1028700"/>
            <a:ext cx="2282570" cy="2282570"/>
          </a:xfrm>
          <a:custGeom>
            <a:avLst/>
            <a:gdLst/>
            <a:ahLst/>
            <a:cxnLst/>
            <a:rect l="l" t="t" r="r" b="b"/>
            <a:pathLst>
              <a:path w="2282570" h="2282570">
                <a:moveTo>
                  <a:pt x="0" y="0"/>
                </a:moveTo>
                <a:lnTo>
                  <a:pt x="2282570" y="0"/>
                </a:lnTo>
                <a:lnTo>
                  <a:pt x="2282570" y="2282570"/>
                </a:lnTo>
                <a:lnTo>
                  <a:pt x="0" y="22825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03802" y="1634706"/>
            <a:ext cx="1297346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80"/>
              </a:lnSpc>
            </a:pPr>
            <a:r>
              <a:rPr lang="en-US" sz="6900">
                <a:solidFill>
                  <a:srgbClr val="000000"/>
                </a:solidFill>
                <a:latin typeface="Inter Bold"/>
              </a:rPr>
              <a:t>Strategia per l'</a:t>
            </a:r>
            <a:r>
              <a:rPr lang="en-US" sz="6900">
                <a:solidFill>
                  <a:srgbClr val="000000"/>
                </a:solidFill>
                <a:latin typeface="Inter Bold Italics"/>
              </a:rPr>
              <a:t>exploitation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01967" y="5813243"/>
            <a:ext cx="4474141" cy="179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 dirty="0" err="1">
                <a:solidFill>
                  <a:srgbClr val="000000"/>
                </a:solidFill>
                <a:latin typeface="Inter"/>
              </a:rPr>
              <a:t>È</a:t>
            </a:r>
            <a:r>
              <a:rPr lang="en-US" sz="34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Inter"/>
              </a:rPr>
              <a:t>possibile</a:t>
            </a:r>
            <a:r>
              <a:rPr lang="en-US" sz="34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Inter"/>
              </a:rPr>
              <a:t>decifrare</a:t>
            </a:r>
            <a:r>
              <a:rPr lang="en-US" sz="3400" dirty="0">
                <a:solidFill>
                  <a:srgbClr val="000000"/>
                </a:solidFill>
                <a:latin typeface="Inter"/>
              </a:rPr>
              <a:t> il </a:t>
            </a:r>
            <a:r>
              <a:rPr lang="en-US" sz="3400" dirty="0">
                <a:solidFill>
                  <a:srgbClr val="000000"/>
                </a:solidFill>
                <a:latin typeface="Inter Italics"/>
              </a:rPr>
              <a:t>cookie</a:t>
            </a:r>
            <a:r>
              <a:rPr lang="en-US" sz="34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Inter"/>
              </a:rPr>
              <a:t>sfruttando</a:t>
            </a:r>
            <a:r>
              <a:rPr lang="en-US" sz="3400" dirty="0">
                <a:solidFill>
                  <a:srgbClr val="000000"/>
                </a:solidFill>
                <a:latin typeface="Inter"/>
              </a:rPr>
              <a:t> </a:t>
            </a:r>
          </a:p>
          <a:p>
            <a:pPr algn="ctr">
              <a:lnSpc>
                <a:spcPts val="4759"/>
              </a:lnSpc>
            </a:pPr>
            <a:r>
              <a:rPr lang="en-US" sz="3400" dirty="0">
                <a:solidFill>
                  <a:srgbClr val="000000"/>
                </a:solidFill>
                <a:latin typeface="Inter"/>
              </a:rPr>
              <a:t>la password </a:t>
            </a:r>
            <a:r>
              <a:rPr lang="en-US" sz="3400" dirty="0" err="1">
                <a:solidFill>
                  <a:srgbClr val="000000"/>
                </a:solidFill>
                <a:latin typeface="Inter"/>
              </a:rPr>
              <a:t>scoperta</a:t>
            </a:r>
            <a:endParaRPr lang="en-US" sz="3400" dirty="0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417014"/>
            <a:ext cx="5020674" cy="4661899"/>
            <a:chOff x="0" y="0"/>
            <a:chExt cx="2252417" cy="20914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52417" cy="2091460"/>
            </a:xfrm>
            <a:custGeom>
              <a:avLst/>
              <a:gdLst/>
              <a:ahLst/>
              <a:cxnLst/>
              <a:rect l="l" t="t" r="r" b="b"/>
              <a:pathLst>
                <a:path w="2252417" h="2091460">
                  <a:moveTo>
                    <a:pt x="2127957" y="2091460"/>
                  </a:moveTo>
                  <a:lnTo>
                    <a:pt x="124460" y="2091460"/>
                  </a:lnTo>
                  <a:cubicBezTo>
                    <a:pt x="55880" y="2091460"/>
                    <a:pt x="0" y="2035580"/>
                    <a:pt x="0" y="196700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27957" y="0"/>
                  </a:lnTo>
                  <a:cubicBezTo>
                    <a:pt x="2196537" y="0"/>
                    <a:pt x="2252417" y="55880"/>
                    <a:pt x="2252417" y="124460"/>
                  </a:cubicBezTo>
                  <a:lnTo>
                    <a:pt x="2252417" y="1967000"/>
                  </a:lnTo>
                  <a:cubicBezTo>
                    <a:pt x="2252417" y="2035580"/>
                    <a:pt x="2196537" y="2091460"/>
                    <a:pt x="2127957" y="209146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5125318" y="1028700"/>
            <a:ext cx="2133982" cy="2133982"/>
          </a:xfrm>
          <a:custGeom>
            <a:avLst/>
            <a:gdLst/>
            <a:ahLst/>
            <a:cxnLst/>
            <a:rect l="l" t="t" r="r" b="b"/>
            <a:pathLst>
              <a:path w="2133982" h="2133982">
                <a:moveTo>
                  <a:pt x="0" y="0"/>
                </a:moveTo>
                <a:lnTo>
                  <a:pt x="2133982" y="0"/>
                </a:lnTo>
                <a:lnTo>
                  <a:pt x="2133982" y="2133982"/>
                </a:lnTo>
                <a:lnTo>
                  <a:pt x="0" y="21339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497723" y="4916547"/>
            <a:ext cx="9761577" cy="3659658"/>
          </a:xfrm>
          <a:custGeom>
            <a:avLst/>
            <a:gdLst/>
            <a:ahLst/>
            <a:cxnLst/>
            <a:rect l="l" t="t" r="r" b="b"/>
            <a:pathLst>
              <a:path w="9761577" h="3659658">
                <a:moveTo>
                  <a:pt x="0" y="0"/>
                </a:moveTo>
                <a:lnTo>
                  <a:pt x="9761577" y="0"/>
                </a:lnTo>
                <a:lnTo>
                  <a:pt x="9761577" y="3659657"/>
                </a:lnTo>
                <a:lnTo>
                  <a:pt x="0" y="36596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03802" y="1634706"/>
            <a:ext cx="1297346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80"/>
              </a:lnSpc>
            </a:pPr>
            <a:r>
              <a:rPr lang="en-US" sz="6900">
                <a:solidFill>
                  <a:srgbClr val="000000"/>
                </a:solidFill>
                <a:latin typeface="Inter Bold"/>
              </a:rPr>
              <a:t>Strategia per l'</a:t>
            </a:r>
            <a:r>
              <a:rPr lang="en-US" sz="6900">
                <a:solidFill>
                  <a:srgbClr val="000000"/>
                </a:solidFill>
                <a:latin typeface="Inter Bold Italics"/>
              </a:rPr>
              <a:t>exploitation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01966" y="4925396"/>
            <a:ext cx="4474141" cy="3641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 dirty="0">
                <a:solidFill>
                  <a:srgbClr val="000000"/>
                </a:solidFill>
                <a:latin typeface="Inter"/>
              </a:rPr>
              <a:t>Il cookie </a:t>
            </a:r>
            <a:r>
              <a:rPr lang="en-US" sz="3400" dirty="0" err="1">
                <a:solidFill>
                  <a:srgbClr val="000000"/>
                </a:solidFill>
                <a:latin typeface="Inter"/>
              </a:rPr>
              <a:t>decifrato</a:t>
            </a:r>
            <a:r>
              <a:rPr lang="en-US" sz="34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Inter"/>
              </a:rPr>
              <a:t>rappresenta</a:t>
            </a:r>
            <a:r>
              <a:rPr lang="en-US" sz="3400" dirty="0">
                <a:solidFill>
                  <a:srgbClr val="000000"/>
                </a:solidFill>
                <a:latin typeface="Inter"/>
              </a:rPr>
              <a:t> </a:t>
            </a:r>
          </a:p>
          <a:p>
            <a:pPr algn="ctr">
              <a:lnSpc>
                <a:spcPts val="4759"/>
              </a:lnSpc>
            </a:pPr>
            <a:r>
              <a:rPr lang="en-US" sz="3400" dirty="0">
                <a:solidFill>
                  <a:srgbClr val="000000"/>
                </a:solidFill>
                <a:latin typeface="Inter"/>
              </a:rPr>
              <a:t>la password </a:t>
            </a:r>
          </a:p>
          <a:p>
            <a:pPr algn="ctr">
              <a:lnSpc>
                <a:spcPts val="4759"/>
              </a:lnSpc>
            </a:pPr>
            <a:r>
              <a:rPr lang="en-US" sz="3400" dirty="0">
                <a:solidFill>
                  <a:srgbClr val="000000"/>
                </a:solidFill>
                <a:latin typeface="Inter"/>
              </a:rPr>
              <a:t>di accesso </a:t>
            </a:r>
          </a:p>
          <a:p>
            <a:pPr algn="ctr">
              <a:lnSpc>
                <a:spcPts val="4759"/>
              </a:lnSpc>
            </a:pPr>
            <a:r>
              <a:rPr lang="en-US" sz="3400" dirty="0" err="1">
                <a:solidFill>
                  <a:srgbClr val="000000"/>
                </a:solidFill>
                <a:latin typeface="Inter"/>
              </a:rPr>
              <a:t>dell'utente</a:t>
            </a:r>
            <a:r>
              <a:rPr lang="en-US" sz="34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Inter Italics"/>
              </a:rPr>
              <a:t>auxerre</a:t>
            </a:r>
            <a:r>
              <a:rPr lang="en-US" sz="3400" dirty="0">
                <a:solidFill>
                  <a:srgbClr val="000000"/>
                </a:solidFill>
                <a:latin typeface="Inter"/>
              </a:rPr>
              <a:t> </a:t>
            </a:r>
          </a:p>
          <a:p>
            <a:pPr algn="ctr">
              <a:lnSpc>
                <a:spcPts val="4759"/>
              </a:lnSpc>
            </a:pPr>
            <a:r>
              <a:rPr lang="en-US" sz="3400" dirty="0">
                <a:solidFill>
                  <a:srgbClr val="000000"/>
                </a:solidFill>
                <a:latin typeface="Inter"/>
              </a:rPr>
              <a:t>al </a:t>
            </a:r>
            <a:r>
              <a:rPr lang="en-US" sz="3400" dirty="0" err="1">
                <a:solidFill>
                  <a:srgbClr val="000000"/>
                </a:solidFill>
                <a:latin typeface="Inter"/>
              </a:rPr>
              <a:t>servizio</a:t>
            </a:r>
            <a:r>
              <a:rPr lang="en-US" sz="34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3400" dirty="0">
                <a:solidFill>
                  <a:srgbClr val="000000"/>
                </a:solidFill>
                <a:latin typeface="Inter Italics"/>
              </a:rPr>
              <a:t>SSH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0000" y="7009319"/>
            <a:ext cx="3277681" cy="3277681"/>
          </a:xfrm>
          <a:custGeom>
            <a:avLst/>
            <a:gdLst/>
            <a:ahLst/>
            <a:cxnLst/>
            <a:rect l="l" t="t" r="r" b="b"/>
            <a:pathLst>
              <a:path w="3277681" h="3277681">
                <a:moveTo>
                  <a:pt x="0" y="0"/>
                </a:moveTo>
                <a:lnTo>
                  <a:pt x="3277681" y="0"/>
                </a:lnTo>
                <a:lnTo>
                  <a:pt x="3277681" y="3277681"/>
                </a:lnTo>
                <a:lnTo>
                  <a:pt x="0" y="3277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191269" y="-44162"/>
            <a:ext cx="3905463" cy="3905463"/>
          </a:xfrm>
          <a:custGeom>
            <a:avLst/>
            <a:gdLst/>
            <a:ahLst/>
            <a:cxnLst/>
            <a:rect l="l" t="t" r="r" b="b"/>
            <a:pathLst>
              <a:path w="3905463" h="3905463">
                <a:moveTo>
                  <a:pt x="0" y="0"/>
                </a:moveTo>
                <a:lnTo>
                  <a:pt x="3905462" y="0"/>
                </a:lnTo>
                <a:lnTo>
                  <a:pt x="3905462" y="3905463"/>
                </a:lnTo>
                <a:lnTo>
                  <a:pt x="0" y="39054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729397">
            <a:off x="-504000" y="-619200"/>
            <a:ext cx="2718714" cy="2718714"/>
          </a:xfrm>
          <a:custGeom>
            <a:avLst/>
            <a:gdLst/>
            <a:ahLst/>
            <a:cxnLst/>
            <a:rect l="l" t="t" r="r" b="b"/>
            <a:pathLst>
              <a:path w="2718714" h="2718714">
                <a:moveTo>
                  <a:pt x="0" y="0"/>
                </a:moveTo>
                <a:lnTo>
                  <a:pt x="2718714" y="0"/>
                </a:lnTo>
                <a:lnTo>
                  <a:pt x="2718714" y="2718714"/>
                </a:lnTo>
                <a:lnTo>
                  <a:pt x="0" y="27187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029420" y="2313142"/>
            <a:ext cx="4161848" cy="4161848"/>
          </a:xfrm>
          <a:custGeom>
            <a:avLst/>
            <a:gdLst/>
            <a:ahLst/>
            <a:cxnLst/>
            <a:rect l="l" t="t" r="r" b="b"/>
            <a:pathLst>
              <a:path w="4161848" h="4161848">
                <a:moveTo>
                  <a:pt x="0" y="0"/>
                </a:moveTo>
                <a:lnTo>
                  <a:pt x="4161849" y="0"/>
                </a:lnTo>
                <a:lnTo>
                  <a:pt x="4161849" y="4161848"/>
                </a:lnTo>
                <a:lnTo>
                  <a:pt x="0" y="41618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439529" y="5843587"/>
            <a:ext cx="10686978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19"/>
              </a:lnSpc>
            </a:pPr>
            <a:r>
              <a:rPr lang="en-US" sz="7599">
                <a:solidFill>
                  <a:srgbClr val="000000"/>
                </a:solidFill>
                <a:latin typeface="Inter Bold"/>
              </a:rPr>
              <a:t>Privilege Escalation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417014"/>
            <a:ext cx="5020674" cy="4661899"/>
            <a:chOff x="0" y="0"/>
            <a:chExt cx="2252417" cy="20914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52417" cy="2091460"/>
            </a:xfrm>
            <a:custGeom>
              <a:avLst/>
              <a:gdLst/>
              <a:ahLst/>
              <a:cxnLst/>
              <a:rect l="l" t="t" r="r" b="b"/>
              <a:pathLst>
                <a:path w="2252417" h="2091460">
                  <a:moveTo>
                    <a:pt x="2127957" y="2091460"/>
                  </a:moveTo>
                  <a:lnTo>
                    <a:pt x="124460" y="2091460"/>
                  </a:lnTo>
                  <a:cubicBezTo>
                    <a:pt x="55880" y="2091460"/>
                    <a:pt x="0" y="2035580"/>
                    <a:pt x="0" y="196700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27957" y="0"/>
                  </a:lnTo>
                  <a:cubicBezTo>
                    <a:pt x="2196537" y="0"/>
                    <a:pt x="2252417" y="55880"/>
                    <a:pt x="2252417" y="124460"/>
                  </a:cubicBezTo>
                  <a:lnTo>
                    <a:pt x="2252417" y="1967000"/>
                  </a:lnTo>
                  <a:cubicBezTo>
                    <a:pt x="2252417" y="2035580"/>
                    <a:pt x="2196537" y="2091460"/>
                    <a:pt x="2127957" y="209146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4363473" y="1028700"/>
            <a:ext cx="2895827" cy="2337222"/>
          </a:xfrm>
          <a:custGeom>
            <a:avLst/>
            <a:gdLst/>
            <a:ahLst/>
            <a:cxnLst/>
            <a:rect l="l" t="t" r="r" b="b"/>
            <a:pathLst>
              <a:path w="2895827" h="2337222">
                <a:moveTo>
                  <a:pt x="0" y="0"/>
                </a:moveTo>
                <a:lnTo>
                  <a:pt x="2895827" y="0"/>
                </a:lnTo>
                <a:lnTo>
                  <a:pt x="2895827" y="2337222"/>
                </a:lnTo>
                <a:lnTo>
                  <a:pt x="0" y="23372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4161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763744" y="4853985"/>
            <a:ext cx="9495556" cy="3787957"/>
          </a:xfrm>
          <a:custGeom>
            <a:avLst/>
            <a:gdLst/>
            <a:ahLst/>
            <a:cxnLst/>
            <a:rect l="l" t="t" r="r" b="b"/>
            <a:pathLst>
              <a:path w="9495556" h="3787957">
                <a:moveTo>
                  <a:pt x="0" y="0"/>
                </a:moveTo>
                <a:lnTo>
                  <a:pt x="9495556" y="0"/>
                </a:lnTo>
                <a:lnTo>
                  <a:pt x="9495556" y="3787957"/>
                </a:lnTo>
                <a:lnTo>
                  <a:pt x="0" y="37879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03802" y="1634706"/>
            <a:ext cx="12973467" cy="97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80"/>
              </a:lnSpc>
            </a:pPr>
            <a:r>
              <a:rPr lang="en-US" sz="5800" dirty="0" err="1">
                <a:solidFill>
                  <a:srgbClr val="000000"/>
                </a:solidFill>
                <a:latin typeface="Inter Bold"/>
              </a:rPr>
              <a:t>Ottenimento</a:t>
            </a:r>
            <a:r>
              <a:rPr lang="en-US" sz="5800" dirty="0">
                <a:solidFill>
                  <a:srgbClr val="000000"/>
                </a:solidFill>
                <a:latin typeface="Inter Bold"/>
              </a:rPr>
              <a:t> </a:t>
            </a:r>
            <a:r>
              <a:rPr lang="en-US" sz="5800" dirty="0" err="1">
                <a:solidFill>
                  <a:srgbClr val="000000"/>
                </a:solidFill>
                <a:latin typeface="Inter Bold"/>
              </a:rPr>
              <a:t>della</a:t>
            </a:r>
            <a:r>
              <a:rPr lang="en-US" sz="5800" dirty="0">
                <a:solidFill>
                  <a:srgbClr val="000000"/>
                </a:solidFill>
                <a:latin typeface="Inter Bold"/>
              </a:rPr>
              <a:t> password di </a:t>
            </a:r>
            <a:r>
              <a:rPr lang="en-US" sz="5800" dirty="0">
                <a:solidFill>
                  <a:srgbClr val="000000"/>
                </a:solidFill>
                <a:latin typeface="Inter Bold Italics"/>
              </a:rPr>
              <a:t>root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65333" y="5214756"/>
            <a:ext cx="4747407" cy="299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Inter"/>
              </a:rPr>
              <a:t>La password dell'utente </a:t>
            </a:r>
            <a:r>
              <a:rPr lang="en-US" sz="3399">
                <a:solidFill>
                  <a:srgbClr val="000000"/>
                </a:solidFill>
                <a:latin typeface="Inter Italics"/>
              </a:rPr>
              <a:t>root</a:t>
            </a:r>
            <a:r>
              <a:rPr lang="en-US" sz="3399">
                <a:solidFill>
                  <a:srgbClr val="000000"/>
                </a:solidFill>
                <a:latin typeface="Inter"/>
              </a:rPr>
              <a:t>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Inter"/>
              </a:rPr>
              <a:t>è reperibile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Inter"/>
              </a:rPr>
              <a:t>nello </a:t>
            </a:r>
            <a:r>
              <a:rPr lang="en-US" sz="3399">
                <a:solidFill>
                  <a:srgbClr val="000000"/>
                </a:solidFill>
                <a:latin typeface="Inter Italics"/>
              </a:rPr>
              <a:t>storage</a:t>
            </a:r>
            <a:r>
              <a:rPr lang="en-US" sz="3399">
                <a:solidFill>
                  <a:srgbClr val="000000"/>
                </a:solidFill>
                <a:latin typeface="Inter"/>
              </a:rPr>
              <a:t> </a:t>
            </a:r>
          </a:p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Inter"/>
              </a:rPr>
              <a:t>del programma </a:t>
            </a:r>
            <a:r>
              <a:rPr lang="en-US" sz="3400">
                <a:solidFill>
                  <a:srgbClr val="000000"/>
                </a:solidFill>
                <a:latin typeface="Inter Italics"/>
              </a:rPr>
              <a:t>Redis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9702" y="1288175"/>
            <a:ext cx="6953997" cy="966761"/>
            <a:chOff x="0" y="0"/>
            <a:chExt cx="4750317" cy="66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50317" cy="660400"/>
            </a:xfrm>
            <a:custGeom>
              <a:avLst/>
              <a:gdLst/>
              <a:ahLst/>
              <a:cxnLst/>
              <a:rect l="l" t="t" r="r" b="b"/>
              <a:pathLst>
                <a:path w="4750317" h="660400">
                  <a:moveTo>
                    <a:pt x="462585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25857" y="0"/>
                  </a:lnTo>
                  <a:cubicBezTo>
                    <a:pt x="4694437" y="0"/>
                    <a:pt x="4750317" y="55880"/>
                    <a:pt x="4750317" y="124460"/>
                  </a:cubicBezTo>
                  <a:lnTo>
                    <a:pt x="4750317" y="535940"/>
                  </a:lnTo>
                  <a:cubicBezTo>
                    <a:pt x="4750317" y="604520"/>
                    <a:pt x="4694437" y="660400"/>
                    <a:pt x="4625857" y="66040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9702" y="2443142"/>
            <a:ext cx="6953997" cy="966761"/>
            <a:chOff x="0" y="0"/>
            <a:chExt cx="4750317" cy="660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750317" cy="660400"/>
            </a:xfrm>
            <a:custGeom>
              <a:avLst/>
              <a:gdLst/>
              <a:ahLst/>
              <a:cxnLst/>
              <a:rect l="l" t="t" r="r" b="b"/>
              <a:pathLst>
                <a:path w="4750317" h="660400">
                  <a:moveTo>
                    <a:pt x="462585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25857" y="0"/>
                  </a:lnTo>
                  <a:cubicBezTo>
                    <a:pt x="4694437" y="0"/>
                    <a:pt x="4750317" y="55880"/>
                    <a:pt x="4750317" y="124460"/>
                  </a:cubicBezTo>
                  <a:lnTo>
                    <a:pt x="4750317" y="535940"/>
                  </a:lnTo>
                  <a:cubicBezTo>
                    <a:pt x="4750317" y="604520"/>
                    <a:pt x="4694437" y="660400"/>
                    <a:pt x="4625857" y="66040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289702" y="3598109"/>
            <a:ext cx="6953997" cy="966761"/>
            <a:chOff x="0" y="0"/>
            <a:chExt cx="4750317" cy="660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750317" cy="660400"/>
            </a:xfrm>
            <a:custGeom>
              <a:avLst/>
              <a:gdLst/>
              <a:ahLst/>
              <a:cxnLst/>
              <a:rect l="l" t="t" r="r" b="b"/>
              <a:pathLst>
                <a:path w="4750317" h="660400">
                  <a:moveTo>
                    <a:pt x="462585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25857" y="0"/>
                  </a:lnTo>
                  <a:cubicBezTo>
                    <a:pt x="4694437" y="0"/>
                    <a:pt x="4750317" y="55880"/>
                    <a:pt x="4750317" y="124460"/>
                  </a:cubicBezTo>
                  <a:lnTo>
                    <a:pt x="4750317" y="535940"/>
                  </a:lnTo>
                  <a:cubicBezTo>
                    <a:pt x="4750317" y="604520"/>
                    <a:pt x="4694437" y="660400"/>
                    <a:pt x="4625857" y="66040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289702" y="4753076"/>
            <a:ext cx="6953997" cy="966761"/>
            <a:chOff x="0" y="0"/>
            <a:chExt cx="4750317" cy="660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50317" cy="660400"/>
            </a:xfrm>
            <a:custGeom>
              <a:avLst/>
              <a:gdLst/>
              <a:ahLst/>
              <a:cxnLst/>
              <a:rect l="l" t="t" r="r" b="b"/>
              <a:pathLst>
                <a:path w="4750317" h="660400">
                  <a:moveTo>
                    <a:pt x="462585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25857" y="0"/>
                  </a:lnTo>
                  <a:cubicBezTo>
                    <a:pt x="4694437" y="0"/>
                    <a:pt x="4750317" y="55880"/>
                    <a:pt x="4750317" y="124460"/>
                  </a:cubicBezTo>
                  <a:lnTo>
                    <a:pt x="4750317" y="535940"/>
                  </a:lnTo>
                  <a:cubicBezTo>
                    <a:pt x="4750317" y="604520"/>
                    <a:pt x="4694437" y="660400"/>
                    <a:pt x="4625857" y="66040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289702" y="5908043"/>
            <a:ext cx="6953997" cy="966761"/>
            <a:chOff x="0" y="0"/>
            <a:chExt cx="4750317" cy="660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750317" cy="660400"/>
            </a:xfrm>
            <a:custGeom>
              <a:avLst/>
              <a:gdLst/>
              <a:ahLst/>
              <a:cxnLst/>
              <a:rect l="l" t="t" r="r" b="b"/>
              <a:pathLst>
                <a:path w="4750317" h="660400">
                  <a:moveTo>
                    <a:pt x="462585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25857" y="0"/>
                  </a:lnTo>
                  <a:cubicBezTo>
                    <a:pt x="4694437" y="0"/>
                    <a:pt x="4750317" y="55880"/>
                    <a:pt x="4750317" y="124460"/>
                  </a:cubicBezTo>
                  <a:lnTo>
                    <a:pt x="4750317" y="535940"/>
                  </a:lnTo>
                  <a:cubicBezTo>
                    <a:pt x="4750317" y="604520"/>
                    <a:pt x="4694437" y="660400"/>
                    <a:pt x="4625857" y="66040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289702" y="7063011"/>
            <a:ext cx="6953997" cy="966761"/>
            <a:chOff x="0" y="0"/>
            <a:chExt cx="4750317" cy="660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50317" cy="660400"/>
            </a:xfrm>
            <a:custGeom>
              <a:avLst/>
              <a:gdLst/>
              <a:ahLst/>
              <a:cxnLst/>
              <a:rect l="l" t="t" r="r" b="b"/>
              <a:pathLst>
                <a:path w="4750317" h="660400">
                  <a:moveTo>
                    <a:pt x="462585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25857" y="0"/>
                  </a:lnTo>
                  <a:cubicBezTo>
                    <a:pt x="4694437" y="0"/>
                    <a:pt x="4750317" y="55880"/>
                    <a:pt x="4750317" y="124460"/>
                  </a:cubicBezTo>
                  <a:lnTo>
                    <a:pt x="4750317" y="535940"/>
                  </a:lnTo>
                  <a:cubicBezTo>
                    <a:pt x="4750317" y="604520"/>
                    <a:pt x="4694437" y="660400"/>
                    <a:pt x="4625857" y="66040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0305303" y="8220271"/>
            <a:ext cx="6953997" cy="966761"/>
            <a:chOff x="0" y="0"/>
            <a:chExt cx="4750317" cy="660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750317" cy="660400"/>
            </a:xfrm>
            <a:custGeom>
              <a:avLst/>
              <a:gdLst/>
              <a:ahLst/>
              <a:cxnLst/>
              <a:rect l="l" t="t" r="r" b="b"/>
              <a:pathLst>
                <a:path w="4750317" h="660400">
                  <a:moveTo>
                    <a:pt x="462585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25857" y="0"/>
                  </a:lnTo>
                  <a:cubicBezTo>
                    <a:pt x="4694437" y="0"/>
                    <a:pt x="4750317" y="55880"/>
                    <a:pt x="4750317" y="124460"/>
                  </a:cubicBezTo>
                  <a:lnTo>
                    <a:pt x="4750317" y="535940"/>
                  </a:lnTo>
                  <a:cubicBezTo>
                    <a:pt x="4750317" y="604520"/>
                    <a:pt x="4694437" y="660400"/>
                    <a:pt x="4625857" y="66040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</p:sp>
      </p:grpSp>
      <p:sp>
        <p:nvSpPr>
          <p:cNvPr id="16" name="Freeform 16"/>
          <p:cNvSpPr/>
          <p:nvPr/>
        </p:nvSpPr>
        <p:spPr>
          <a:xfrm>
            <a:off x="1028700" y="3757138"/>
            <a:ext cx="7181473" cy="5429894"/>
          </a:xfrm>
          <a:custGeom>
            <a:avLst/>
            <a:gdLst/>
            <a:ahLst/>
            <a:cxnLst/>
            <a:rect l="l" t="t" r="r" b="b"/>
            <a:pathLst>
              <a:path w="7181473" h="5429894">
                <a:moveTo>
                  <a:pt x="0" y="0"/>
                </a:moveTo>
                <a:lnTo>
                  <a:pt x="7181473" y="0"/>
                </a:lnTo>
                <a:lnTo>
                  <a:pt x="7181473" y="5429894"/>
                </a:lnTo>
                <a:lnTo>
                  <a:pt x="0" y="5429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630629" y="1544860"/>
            <a:ext cx="630334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Inter"/>
              </a:rPr>
              <a:t>Strumenti utilizzati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630629" y="2716020"/>
            <a:ext cx="6303346" cy="373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5"/>
              </a:lnSpc>
            </a:pPr>
            <a:r>
              <a:rPr lang="en-US" sz="2175">
                <a:solidFill>
                  <a:srgbClr val="000000"/>
                </a:solidFill>
                <a:latin typeface="Inter"/>
              </a:rPr>
              <a:t>Target Discovery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630629" y="3854794"/>
            <a:ext cx="630334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Inter"/>
              </a:rPr>
              <a:t>Target Enumeration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630629" y="5009762"/>
            <a:ext cx="630334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Inter"/>
              </a:rPr>
              <a:t>Vulnerability Mapping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630629" y="6164729"/>
            <a:ext cx="630334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Inter"/>
              </a:rPr>
              <a:t>Target Exploitation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630629" y="7319696"/>
            <a:ext cx="630334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Inter"/>
              </a:rPr>
              <a:t>Privilege Escalation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42456" y="1772702"/>
            <a:ext cx="6388082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80"/>
              </a:lnSpc>
            </a:pPr>
            <a:r>
              <a:rPr lang="en-US" sz="6900">
                <a:solidFill>
                  <a:srgbClr val="000000"/>
                </a:solidFill>
                <a:latin typeface="Inter Bold"/>
              </a:rPr>
              <a:t>Contenuti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630629" y="8476957"/>
            <a:ext cx="630334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Inter"/>
              </a:rPr>
              <a:t>Maintaining Access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417014"/>
            <a:ext cx="5020674" cy="4661899"/>
            <a:chOff x="0" y="0"/>
            <a:chExt cx="2252417" cy="20914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52417" cy="2091460"/>
            </a:xfrm>
            <a:custGeom>
              <a:avLst/>
              <a:gdLst/>
              <a:ahLst/>
              <a:cxnLst/>
              <a:rect l="l" t="t" r="r" b="b"/>
              <a:pathLst>
                <a:path w="2252417" h="2091460">
                  <a:moveTo>
                    <a:pt x="2127957" y="2091460"/>
                  </a:moveTo>
                  <a:lnTo>
                    <a:pt x="124460" y="2091460"/>
                  </a:lnTo>
                  <a:cubicBezTo>
                    <a:pt x="55880" y="2091460"/>
                    <a:pt x="0" y="2035580"/>
                    <a:pt x="0" y="196700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27957" y="0"/>
                  </a:lnTo>
                  <a:cubicBezTo>
                    <a:pt x="2196537" y="0"/>
                    <a:pt x="2252417" y="55880"/>
                    <a:pt x="2252417" y="124460"/>
                  </a:cubicBezTo>
                  <a:lnTo>
                    <a:pt x="2252417" y="1967000"/>
                  </a:lnTo>
                  <a:cubicBezTo>
                    <a:pt x="2252417" y="2035580"/>
                    <a:pt x="2196537" y="2091460"/>
                    <a:pt x="2127957" y="209146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4363473" y="1028700"/>
            <a:ext cx="2895827" cy="2337222"/>
          </a:xfrm>
          <a:custGeom>
            <a:avLst/>
            <a:gdLst/>
            <a:ahLst/>
            <a:cxnLst/>
            <a:rect l="l" t="t" r="r" b="b"/>
            <a:pathLst>
              <a:path w="2895827" h="2337222">
                <a:moveTo>
                  <a:pt x="0" y="0"/>
                </a:moveTo>
                <a:lnTo>
                  <a:pt x="2895827" y="0"/>
                </a:lnTo>
                <a:lnTo>
                  <a:pt x="2895827" y="2337222"/>
                </a:lnTo>
                <a:lnTo>
                  <a:pt x="0" y="23372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4161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141825" y="5692273"/>
            <a:ext cx="10117475" cy="2111380"/>
          </a:xfrm>
          <a:custGeom>
            <a:avLst/>
            <a:gdLst/>
            <a:ahLst/>
            <a:cxnLst/>
            <a:rect l="l" t="t" r="r" b="b"/>
            <a:pathLst>
              <a:path w="10117475" h="2111380">
                <a:moveTo>
                  <a:pt x="0" y="0"/>
                </a:moveTo>
                <a:lnTo>
                  <a:pt x="10117475" y="0"/>
                </a:lnTo>
                <a:lnTo>
                  <a:pt x="10117475" y="2111380"/>
                </a:lnTo>
                <a:lnTo>
                  <a:pt x="0" y="211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03802" y="1634706"/>
            <a:ext cx="12973467" cy="97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80"/>
              </a:lnSpc>
            </a:pPr>
            <a:r>
              <a:rPr lang="en-US" sz="5800" dirty="0">
                <a:solidFill>
                  <a:srgbClr val="000000"/>
                </a:solidFill>
                <a:latin typeface="Inter Bold"/>
              </a:rPr>
              <a:t>Accesso </a:t>
            </a:r>
            <a:r>
              <a:rPr lang="en-US" sz="5800" dirty="0" err="1">
                <a:solidFill>
                  <a:srgbClr val="000000"/>
                </a:solidFill>
                <a:latin typeface="Inter Bold"/>
              </a:rPr>
              <a:t>all'account</a:t>
            </a:r>
            <a:r>
              <a:rPr lang="en-US" sz="5800" dirty="0">
                <a:solidFill>
                  <a:srgbClr val="000000"/>
                </a:solidFill>
                <a:latin typeface="Inter Bold"/>
              </a:rPr>
              <a:t> di </a:t>
            </a:r>
            <a:r>
              <a:rPr lang="en-US" sz="5800" dirty="0">
                <a:solidFill>
                  <a:srgbClr val="000000"/>
                </a:solidFill>
                <a:latin typeface="Inter Bold Italics"/>
              </a:rPr>
              <a:t>root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65333" y="5514793"/>
            <a:ext cx="4747407" cy="239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Inter"/>
              </a:rPr>
              <a:t>Mediante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Inter"/>
              </a:rPr>
              <a:t>la password scoperta è possibile accedere all'account di </a:t>
            </a:r>
            <a:r>
              <a:rPr lang="en-US" sz="3399">
                <a:solidFill>
                  <a:srgbClr val="000000"/>
                </a:solidFill>
                <a:latin typeface="Inter Italics"/>
              </a:rPr>
              <a:t>root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0000" y="7009319"/>
            <a:ext cx="3277681" cy="3277681"/>
          </a:xfrm>
          <a:custGeom>
            <a:avLst/>
            <a:gdLst/>
            <a:ahLst/>
            <a:cxnLst/>
            <a:rect l="l" t="t" r="r" b="b"/>
            <a:pathLst>
              <a:path w="3277681" h="3277681">
                <a:moveTo>
                  <a:pt x="0" y="0"/>
                </a:moveTo>
                <a:lnTo>
                  <a:pt x="3277681" y="0"/>
                </a:lnTo>
                <a:lnTo>
                  <a:pt x="3277681" y="3277681"/>
                </a:lnTo>
                <a:lnTo>
                  <a:pt x="0" y="3277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191269" y="-44162"/>
            <a:ext cx="3905463" cy="3905463"/>
          </a:xfrm>
          <a:custGeom>
            <a:avLst/>
            <a:gdLst/>
            <a:ahLst/>
            <a:cxnLst/>
            <a:rect l="l" t="t" r="r" b="b"/>
            <a:pathLst>
              <a:path w="3905463" h="3905463">
                <a:moveTo>
                  <a:pt x="0" y="0"/>
                </a:moveTo>
                <a:lnTo>
                  <a:pt x="3905462" y="0"/>
                </a:lnTo>
                <a:lnTo>
                  <a:pt x="3905462" y="3905463"/>
                </a:lnTo>
                <a:lnTo>
                  <a:pt x="0" y="39054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729397">
            <a:off x="-504000" y="-619200"/>
            <a:ext cx="2718714" cy="2718714"/>
          </a:xfrm>
          <a:custGeom>
            <a:avLst/>
            <a:gdLst/>
            <a:ahLst/>
            <a:cxnLst/>
            <a:rect l="l" t="t" r="r" b="b"/>
            <a:pathLst>
              <a:path w="2718714" h="2718714">
                <a:moveTo>
                  <a:pt x="0" y="0"/>
                </a:moveTo>
                <a:lnTo>
                  <a:pt x="2718714" y="0"/>
                </a:lnTo>
                <a:lnTo>
                  <a:pt x="2718714" y="2718714"/>
                </a:lnTo>
                <a:lnTo>
                  <a:pt x="0" y="27187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664933" y="3554260"/>
            <a:ext cx="3178479" cy="3178479"/>
          </a:xfrm>
          <a:custGeom>
            <a:avLst/>
            <a:gdLst/>
            <a:ahLst/>
            <a:cxnLst/>
            <a:rect l="l" t="t" r="r" b="b"/>
            <a:pathLst>
              <a:path w="3178479" h="3178479">
                <a:moveTo>
                  <a:pt x="0" y="0"/>
                </a:moveTo>
                <a:lnTo>
                  <a:pt x="3178479" y="0"/>
                </a:lnTo>
                <a:lnTo>
                  <a:pt x="3178479" y="3178480"/>
                </a:lnTo>
                <a:lnTo>
                  <a:pt x="0" y="31784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439529" y="5843587"/>
            <a:ext cx="10686978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19"/>
              </a:lnSpc>
            </a:pPr>
            <a:r>
              <a:rPr lang="en-US" sz="7599" dirty="0">
                <a:solidFill>
                  <a:srgbClr val="000000"/>
                </a:solidFill>
                <a:latin typeface="Inter Bold"/>
              </a:rPr>
              <a:t>Maintaining Access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237626"/>
            <a:ext cx="4877993" cy="5020674"/>
            <a:chOff x="0" y="0"/>
            <a:chExt cx="2188406" cy="22524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88406" cy="2252417"/>
            </a:xfrm>
            <a:custGeom>
              <a:avLst/>
              <a:gdLst/>
              <a:ahLst/>
              <a:cxnLst/>
              <a:rect l="l" t="t" r="r" b="b"/>
              <a:pathLst>
                <a:path w="2188406" h="2252417">
                  <a:moveTo>
                    <a:pt x="2063946" y="2252417"/>
                  </a:moveTo>
                  <a:lnTo>
                    <a:pt x="124460" y="2252417"/>
                  </a:lnTo>
                  <a:cubicBezTo>
                    <a:pt x="55880" y="2252417"/>
                    <a:pt x="0" y="2196537"/>
                    <a:pt x="0" y="21279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63946" y="0"/>
                  </a:lnTo>
                  <a:cubicBezTo>
                    <a:pt x="2132526" y="0"/>
                    <a:pt x="2188406" y="55880"/>
                    <a:pt x="2188406" y="124460"/>
                  </a:cubicBezTo>
                  <a:lnTo>
                    <a:pt x="2188406" y="2127957"/>
                  </a:lnTo>
                  <a:cubicBezTo>
                    <a:pt x="2188406" y="2196537"/>
                    <a:pt x="2132526" y="2252417"/>
                    <a:pt x="2063946" y="2252417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705003" y="4237626"/>
            <a:ext cx="4877993" cy="5020674"/>
            <a:chOff x="0" y="0"/>
            <a:chExt cx="2188406" cy="225241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88406" cy="2252417"/>
            </a:xfrm>
            <a:custGeom>
              <a:avLst/>
              <a:gdLst/>
              <a:ahLst/>
              <a:cxnLst/>
              <a:rect l="l" t="t" r="r" b="b"/>
              <a:pathLst>
                <a:path w="2188406" h="2252417">
                  <a:moveTo>
                    <a:pt x="2063946" y="2252417"/>
                  </a:moveTo>
                  <a:lnTo>
                    <a:pt x="124460" y="2252417"/>
                  </a:lnTo>
                  <a:cubicBezTo>
                    <a:pt x="55880" y="2252417"/>
                    <a:pt x="0" y="2196537"/>
                    <a:pt x="0" y="21279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63946" y="0"/>
                  </a:lnTo>
                  <a:cubicBezTo>
                    <a:pt x="2132526" y="0"/>
                    <a:pt x="2188406" y="55880"/>
                    <a:pt x="2188406" y="124460"/>
                  </a:cubicBezTo>
                  <a:lnTo>
                    <a:pt x="2188406" y="2127957"/>
                  </a:lnTo>
                  <a:cubicBezTo>
                    <a:pt x="2188406" y="2196537"/>
                    <a:pt x="2132526" y="2252417"/>
                    <a:pt x="2063946" y="2252417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381307" y="4237626"/>
            <a:ext cx="4877993" cy="5020674"/>
            <a:chOff x="0" y="0"/>
            <a:chExt cx="2188406" cy="225241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88406" cy="2252417"/>
            </a:xfrm>
            <a:custGeom>
              <a:avLst/>
              <a:gdLst/>
              <a:ahLst/>
              <a:cxnLst/>
              <a:rect l="l" t="t" r="r" b="b"/>
              <a:pathLst>
                <a:path w="2188406" h="2252417">
                  <a:moveTo>
                    <a:pt x="2063946" y="2252417"/>
                  </a:moveTo>
                  <a:lnTo>
                    <a:pt x="124460" y="2252417"/>
                  </a:lnTo>
                  <a:cubicBezTo>
                    <a:pt x="55880" y="2252417"/>
                    <a:pt x="0" y="2196537"/>
                    <a:pt x="0" y="21279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63946" y="0"/>
                  </a:lnTo>
                  <a:cubicBezTo>
                    <a:pt x="2132526" y="0"/>
                    <a:pt x="2188406" y="55880"/>
                    <a:pt x="2188406" y="124460"/>
                  </a:cubicBezTo>
                  <a:lnTo>
                    <a:pt x="2188406" y="2127957"/>
                  </a:lnTo>
                  <a:cubicBezTo>
                    <a:pt x="2188406" y="2196537"/>
                    <a:pt x="2132526" y="2252417"/>
                    <a:pt x="2063946" y="2252417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8417256" y="4416756"/>
            <a:ext cx="1453488" cy="1453488"/>
          </a:xfrm>
          <a:custGeom>
            <a:avLst/>
            <a:gdLst/>
            <a:ahLst/>
            <a:cxnLst/>
            <a:rect l="l" t="t" r="r" b="b"/>
            <a:pathLst>
              <a:path w="1453488" h="1453488">
                <a:moveTo>
                  <a:pt x="0" y="0"/>
                </a:moveTo>
                <a:lnTo>
                  <a:pt x="1453488" y="0"/>
                </a:lnTo>
                <a:lnTo>
                  <a:pt x="1453488" y="1453488"/>
                </a:lnTo>
                <a:lnTo>
                  <a:pt x="0" y="14534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923303" y="4599107"/>
            <a:ext cx="1088787" cy="1088787"/>
          </a:xfrm>
          <a:custGeom>
            <a:avLst/>
            <a:gdLst/>
            <a:ahLst/>
            <a:cxnLst/>
            <a:rect l="l" t="t" r="r" b="b"/>
            <a:pathLst>
              <a:path w="1088787" h="1088787">
                <a:moveTo>
                  <a:pt x="0" y="0"/>
                </a:moveTo>
                <a:lnTo>
                  <a:pt x="1088787" y="0"/>
                </a:lnTo>
                <a:lnTo>
                  <a:pt x="1088787" y="1088786"/>
                </a:lnTo>
                <a:lnTo>
                  <a:pt x="0" y="10887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303959" y="4550568"/>
            <a:ext cx="1032689" cy="1032689"/>
          </a:xfrm>
          <a:custGeom>
            <a:avLst/>
            <a:gdLst/>
            <a:ahLst/>
            <a:cxnLst/>
            <a:rect l="l" t="t" r="r" b="b"/>
            <a:pathLst>
              <a:path w="1032689" h="1032689">
                <a:moveTo>
                  <a:pt x="0" y="0"/>
                </a:moveTo>
                <a:lnTo>
                  <a:pt x="1032689" y="0"/>
                </a:lnTo>
                <a:lnTo>
                  <a:pt x="1032689" y="1032690"/>
                </a:lnTo>
                <a:lnTo>
                  <a:pt x="0" y="10326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101617" y="1264938"/>
            <a:ext cx="1208476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79"/>
              </a:lnSpc>
            </a:pPr>
            <a:r>
              <a:rPr lang="en-US" sz="6899" dirty="0">
                <a:solidFill>
                  <a:srgbClr val="000000"/>
                </a:solidFill>
                <a:latin typeface="Inter Bold"/>
              </a:rPr>
              <a:t>Maintaining access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138877" y="5833372"/>
            <a:ext cx="4010247" cy="3085110"/>
            <a:chOff x="0" y="0"/>
            <a:chExt cx="5346995" cy="411348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66675"/>
              <a:ext cx="5346995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Inter Bold"/>
                </a:rPr>
                <a:t>Installazione 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Inter Bold"/>
                </a:rPr>
                <a:t>della </a:t>
              </a:r>
              <a:r>
                <a:rPr lang="en-US" sz="3000">
                  <a:solidFill>
                    <a:srgbClr val="000000"/>
                  </a:solidFill>
                  <a:latin typeface="Inter Bold Italics"/>
                </a:rPr>
                <a:t>backdoor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818985"/>
              <a:ext cx="5346995" cy="187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000000"/>
                  </a:solidFill>
                  <a:latin typeface="Inter"/>
                </a:rPr>
                <a:t>La </a:t>
              </a:r>
              <a:r>
                <a:rPr lang="en-US" sz="2700">
                  <a:solidFill>
                    <a:srgbClr val="000000"/>
                  </a:solidFill>
                  <a:latin typeface="Inter Italics"/>
                </a:rPr>
                <a:t>backdoor</a:t>
              </a:r>
              <a:r>
                <a:rPr lang="en-US" sz="2700">
                  <a:solidFill>
                    <a:srgbClr val="000000"/>
                  </a:solidFill>
                  <a:latin typeface="Inter"/>
                </a:rPr>
                <a:t> </a:t>
              </a:r>
            </a:p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000000"/>
                  </a:solidFill>
                  <a:latin typeface="Inter"/>
                </a:rPr>
                <a:t>è stata installata </a:t>
              </a:r>
            </a:p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000000"/>
                  </a:solidFill>
                  <a:latin typeface="Inter"/>
                </a:rPr>
                <a:t>sulla macchina target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815180" y="5583258"/>
            <a:ext cx="4010247" cy="3585340"/>
            <a:chOff x="0" y="0"/>
            <a:chExt cx="5346995" cy="4780453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66675"/>
              <a:ext cx="5346995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Inter Bold"/>
                </a:rPr>
                <a:t>Utilizzo 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Inter Bold"/>
                </a:rPr>
                <a:t>della </a:t>
              </a:r>
              <a:r>
                <a:rPr lang="en-US" sz="3000">
                  <a:solidFill>
                    <a:srgbClr val="000000"/>
                  </a:solidFill>
                  <a:latin typeface="Inter Bold Italics"/>
                </a:rPr>
                <a:t>backdoor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850312"/>
              <a:ext cx="5346995" cy="2505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000000"/>
                  </a:solidFill>
                  <a:latin typeface="Inter"/>
                </a:rPr>
                <a:t>Grazie alla backdoor</a:t>
              </a:r>
            </a:p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000000"/>
                  </a:solidFill>
                  <a:latin typeface="Inter"/>
                </a:rPr>
                <a:t> è possibile accedere alla macchina target </a:t>
              </a:r>
            </a:p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000000"/>
                  </a:solidFill>
                  <a:latin typeface="Inter"/>
                </a:rPr>
                <a:t>senza autenticazione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62573" y="5715362"/>
            <a:ext cx="4010247" cy="3340908"/>
            <a:chOff x="0" y="0"/>
            <a:chExt cx="5346995" cy="4454544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66675"/>
              <a:ext cx="5346995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Inter Bold"/>
                </a:rPr>
                <a:t>Generazione 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Inter Bold"/>
                </a:rPr>
                <a:t>della </a:t>
              </a:r>
              <a:r>
                <a:rPr lang="en-US" sz="3000">
                  <a:solidFill>
                    <a:srgbClr val="000000"/>
                  </a:solidFill>
                  <a:latin typeface="Inter Bold Italics"/>
                </a:rPr>
                <a:t>backdoor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818985"/>
              <a:ext cx="5346995" cy="2505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000000"/>
                  </a:solidFill>
                  <a:latin typeface="Inter"/>
                </a:rPr>
                <a:t>Tramite </a:t>
              </a:r>
              <a:r>
                <a:rPr lang="en-US" sz="2700">
                  <a:solidFill>
                    <a:srgbClr val="000000"/>
                  </a:solidFill>
                  <a:latin typeface="Inter Italics"/>
                </a:rPr>
                <a:t>Metasploit </a:t>
              </a:r>
            </a:p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000000"/>
                  </a:solidFill>
                  <a:latin typeface="Inter"/>
                </a:rPr>
                <a:t>è stata generata </a:t>
              </a:r>
            </a:p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000000"/>
                  </a:solidFill>
                  <a:latin typeface="Inter"/>
                </a:rPr>
                <a:t>una </a:t>
              </a:r>
              <a:r>
                <a:rPr lang="en-US" sz="2700">
                  <a:solidFill>
                    <a:srgbClr val="000000"/>
                  </a:solidFill>
                  <a:latin typeface="Inter Italics"/>
                </a:rPr>
                <a:t>backdoor</a:t>
              </a:r>
            </a:p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000000"/>
                  </a:solidFill>
                  <a:latin typeface="Inter"/>
                </a:rPr>
                <a:t>pronta all'uso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42981" y="2781300"/>
            <a:ext cx="14602033" cy="5296529"/>
          </a:xfrm>
          <a:custGeom>
            <a:avLst/>
            <a:gdLst/>
            <a:ahLst/>
            <a:cxnLst/>
            <a:rect l="l" t="t" r="r" b="b"/>
            <a:pathLst>
              <a:path w="14602033" h="5296529">
                <a:moveTo>
                  <a:pt x="0" y="0"/>
                </a:moveTo>
                <a:lnTo>
                  <a:pt x="14602034" y="0"/>
                </a:lnTo>
                <a:lnTo>
                  <a:pt x="14602034" y="5296529"/>
                </a:lnTo>
                <a:lnTo>
                  <a:pt x="0" y="52965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57265" y="1181100"/>
            <a:ext cx="1297346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80"/>
              </a:lnSpc>
            </a:pPr>
            <a:r>
              <a:rPr lang="en-US" sz="6900" dirty="0">
                <a:solidFill>
                  <a:srgbClr val="000000"/>
                </a:solidFill>
                <a:latin typeface="Inter Bold"/>
              </a:rPr>
              <a:t>Accesso </a:t>
            </a:r>
            <a:r>
              <a:rPr lang="en-US" sz="6900" dirty="0" err="1">
                <a:solidFill>
                  <a:srgbClr val="000000"/>
                </a:solidFill>
                <a:latin typeface="Inter Bold"/>
              </a:rPr>
              <a:t>tramite</a:t>
            </a:r>
            <a:r>
              <a:rPr lang="en-US" sz="6900" dirty="0">
                <a:solidFill>
                  <a:srgbClr val="000000"/>
                </a:solidFill>
                <a:latin typeface="Inter Bold"/>
              </a:rPr>
              <a:t> </a:t>
            </a:r>
            <a:r>
              <a:rPr lang="en-US" sz="6900" dirty="0">
                <a:solidFill>
                  <a:srgbClr val="000000"/>
                </a:solidFill>
                <a:latin typeface="Inter Bold Italics"/>
              </a:rPr>
              <a:t>backdoor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81154" y="3321542"/>
            <a:ext cx="8325693" cy="5936758"/>
          </a:xfrm>
          <a:custGeom>
            <a:avLst/>
            <a:gdLst/>
            <a:ahLst/>
            <a:cxnLst/>
            <a:rect l="l" t="t" r="r" b="b"/>
            <a:pathLst>
              <a:path w="8325693" h="5936758">
                <a:moveTo>
                  <a:pt x="0" y="0"/>
                </a:moveTo>
                <a:lnTo>
                  <a:pt x="8325692" y="0"/>
                </a:lnTo>
                <a:lnTo>
                  <a:pt x="8325692" y="5936758"/>
                </a:lnTo>
                <a:lnTo>
                  <a:pt x="0" y="59367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34752" y="1725845"/>
            <a:ext cx="14618496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49"/>
              </a:lnSpc>
            </a:pPr>
            <a:r>
              <a:rPr lang="en-US" sz="7374">
                <a:solidFill>
                  <a:srgbClr val="000000"/>
                </a:solidFill>
                <a:latin typeface="Inter"/>
              </a:rPr>
              <a:t>Grazie per l'attenzione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64654" y="3108390"/>
            <a:ext cx="5975138" cy="6149910"/>
            <a:chOff x="0" y="0"/>
            <a:chExt cx="7966851" cy="819988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7966851" cy="8199880"/>
              <a:chOff x="0" y="0"/>
              <a:chExt cx="2188406" cy="225241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188406" cy="2252417"/>
              </a:xfrm>
              <a:custGeom>
                <a:avLst/>
                <a:gdLst/>
                <a:ahLst/>
                <a:cxnLst/>
                <a:rect l="l" t="t" r="r" b="b"/>
                <a:pathLst>
                  <a:path w="2188406" h="2252417">
                    <a:moveTo>
                      <a:pt x="2063946" y="2252417"/>
                    </a:moveTo>
                    <a:lnTo>
                      <a:pt x="124460" y="2252417"/>
                    </a:lnTo>
                    <a:cubicBezTo>
                      <a:pt x="55880" y="2252417"/>
                      <a:pt x="0" y="2196537"/>
                      <a:pt x="0" y="212795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063946" y="0"/>
                    </a:lnTo>
                    <a:cubicBezTo>
                      <a:pt x="2132526" y="0"/>
                      <a:pt x="2188406" y="55880"/>
                      <a:pt x="2188406" y="124460"/>
                    </a:cubicBezTo>
                    <a:lnTo>
                      <a:pt x="2188406" y="2127957"/>
                    </a:lnTo>
                    <a:cubicBezTo>
                      <a:pt x="2188406" y="2196537"/>
                      <a:pt x="2132526" y="2252417"/>
                      <a:pt x="2063946" y="2252417"/>
                    </a:cubicBezTo>
                    <a:close/>
                  </a:path>
                </a:pathLst>
              </a:custGeom>
              <a:solidFill>
                <a:srgbClr val="F1F1F1">
                  <a:alpha val="63922"/>
                </a:srgbClr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708612" y="3101354"/>
              <a:ext cx="6549627" cy="7055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58"/>
                </a:lnSpc>
              </a:pPr>
              <a:r>
                <a:rPr lang="en-US" sz="3184">
                  <a:solidFill>
                    <a:srgbClr val="000000"/>
                  </a:solidFill>
                  <a:latin typeface="Inter Bold"/>
                </a:rPr>
                <a:t>VirtualBox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08612" y="4429971"/>
              <a:ext cx="6549627" cy="189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21"/>
                </a:lnSpc>
              </a:pPr>
              <a:r>
                <a:rPr lang="en-US" sz="2729" dirty="0" err="1">
                  <a:solidFill>
                    <a:srgbClr val="000000"/>
                  </a:solidFill>
                  <a:latin typeface="Inter"/>
                </a:rPr>
                <a:t>È</a:t>
              </a:r>
              <a:r>
                <a:rPr lang="en-US" sz="2729" dirty="0">
                  <a:solidFill>
                    <a:srgbClr val="000000"/>
                  </a:solidFill>
                  <a:latin typeface="Inter"/>
                </a:rPr>
                <a:t> </a:t>
              </a:r>
              <a:r>
                <a:rPr lang="en-US" sz="2729" dirty="0" err="1">
                  <a:solidFill>
                    <a:srgbClr val="000000"/>
                  </a:solidFill>
                  <a:latin typeface="Inter"/>
                </a:rPr>
                <a:t>stato</a:t>
              </a:r>
              <a:r>
                <a:rPr lang="en-US" sz="2729" dirty="0">
                  <a:solidFill>
                    <a:srgbClr val="000000"/>
                  </a:solidFill>
                  <a:latin typeface="Inter"/>
                </a:rPr>
                <a:t> </a:t>
              </a:r>
              <a:r>
                <a:rPr lang="en-US" sz="2729" dirty="0" err="1">
                  <a:solidFill>
                    <a:srgbClr val="000000"/>
                  </a:solidFill>
                  <a:latin typeface="Inter"/>
                </a:rPr>
                <a:t>utilizzato</a:t>
              </a:r>
              <a:r>
                <a:rPr lang="en-US" sz="2729" dirty="0">
                  <a:solidFill>
                    <a:srgbClr val="000000"/>
                  </a:solidFill>
                  <a:latin typeface="Inter"/>
                </a:rPr>
                <a:t> </a:t>
              </a:r>
              <a:r>
                <a:rPr lang="en-US" sz="2729" dirty="0">
                  <a:solidFill>
                    <a:srgbClr val="000000"/>
                  </a:solidFill>
                  <a:latin typeface="Inter Italics"/>
                </a:rPr>
                <a:t>VirtualBox</a:t>
              </a:r>
              <a:r>
                <a:rPr lang="en-US" sz="2729" dirty="0">
                  <a:solidFill>
                    <a:srgbClr val="000000"/>
                  </a:solidFill>
                  <a:latin typeface="Inter"/>
                </a:rPr>
                <a:t> come </a:t>
              </a:r>
              <a:r>
                <a:rPr lang="en-US" sz="2729" dirty="0" err="1">
                  <a:solidFill>
                    <a:srgbClr val="000000"/>
                  </a:solidFill>
                  <a:latin typeface="Inter"/>
                </a:rPr>
                <a:t>ambiente</a:t>
              </a:r>
              <a:r>
                <a:rPr lang="en-US" sz="2729" dirty="0">
                  <a:solidFill>
                    <a:srgbClr val="000000"/>
                  </a:solidFill>
                  <a:latin typeface="Inter"/>
                </a:rPr>
                <a:t> </a:t>
              </a:r>
            </a:p>
            <a:p>
              <a:pPr algn="ctr">
                <a:lnSpc>
                  <a:spcPts val="3821"/>
                </a:lnSpc>
              </a:pPr>
              <a:r>
                <a:rPr lang="en-US" sz="2729" dirty="0">
                  <a:solidFill>
                    <a:srgbClr val="000000"/>
                  </a:solidFill>
                  <a:latin typeface="Inter"/>
                </a:rPr>
                <a:t>di </a:t>
              </a:r>
              <a:r>
                <a:rPr lang="en-US" sz="2729" dirty="0" err="1">
                  <a:solidFill>
                    <a:srgbClr val="000000"/>
                  </a:solidFill>
                  <a:latin typeface="Inter"/>
                </a:rPr>
                <a:t>virtualizzazione</a:t>
              </a:r>
              <a:endParaRPr lang="en-US" sz="2729" dirty="0">
                <a:solidFill>
                  <a:srgbClr val="000000"/>
                </a:solidFill>
                <a:latin typeface="Inter"/>
              </a:endParaRPr>
            </a:p>
          </p:txBody>
        </p:sp>
        <p:sp>
          <p:nvSpPr>
            <p:cNvPr id="7" name="Freeform 7"/>
            <p:cNvSpPr/>
            <p:nvPr/>
          </p:nvSpPr>
          <p:spPr>
            <a:xfrm>
              <a:off x="2978323" y="703274"/>
              <a:ext cx="2010206" cy="2010206"/>
            </a:xfrm>
            <a:custGeom>
              <a:avLst/>
              <a:gdLst/>
              <a:ahLst/>
              <a:cxnLst/>
              <a:rect l="l" t="t" r="r" b="b"/>
              <a:pathLst>
                <a:path w="2010206" h="2010206">
                  <a:moveTo>
                    <a:pt x="0" y="0"/>
                  </a:moveTo>
                  <a:lnTo>
                    <a:pt x="2010205" y="0"/>
                  </a:lnTo>
                  <a:lnTo>
                    <a:pt x="2010205" y="2010206"/>
                  </a:lnTo>
                  <a:lnTo>
                    <a:pt x="0" y="20102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9598357" y="3108390"/>
            <a:ext cx="6483931" cy="6149910"/>
            <a:chOff x="0" y="0"/>
            <a:chExt cx="8645242" cy="8199880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8645242" cy="8199880"/>
              <a:chOff x="0" y="0"/>
              <a:chExt cx="2188406" cy="207567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188406" cy="2075670"/>
              </a:xfrm>
              <a:custGeom>
                <a:avLst/>
                <a:gdLst/>
                <a:ahLst/>
                <a:cxnLst/>
                <a:rect l="l" t="t" r="r" b="b"/>
                <a:pathLst>
                  <a:path w="2188406" h="2075670">
                    <a:moveTo>
                      <a:pt x="2063946" y="2075670"/>
                    </a:moveTo>
                    <a:lnTo>
                      <a:pt x="124460" y="2075670"/>
                    </a:lnTo>
                    <a:cubicBezTo>
                      <a:pt x="55880" y="2075670"/>
                      <a:pt x="0" y="2019790"/>
                      <a:pt x="0" y="195121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063946" y="0"/>
                    </a:lnTo>
                    <a:cubicBezTo>
                      <a:pt x="2132526" y="0"/>
                      <a:pt x="2188406" y="55880"/>
                      <a:pt x="2188406" y="124460"/>
                    </a:cubicBezTo>
                    <a:lnTo>
                      <a:pt x="2188406" y="1951210"/>
                    </a:lnTo>
                    <a:cubicBezTo>
                      <a:pt x="2188406" y="2019790"/>
                      <a:pt x="2132526" y="2075670"/>
                      <a:pt x="2063946" y="2075670"/>
                    </a:cubicBezTo>
                    <a:close/>
                  </a:path>
                </a:pathLst>
              </a:custGeom>
              <a:solidFill>
                <a:srgbClr val="F1F1F1">
                  <a:alpha val="63922"/>
                </a:srgbClr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768951" y="3371117"/>
              <a:ext cx="7107339" cy="759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38"/>
                </a:lnSpc>
              </a:pPr>
              <a:r>
                <a:rPr lang="en-US" sz="3455">
                  <a:solidFill>
                    <a:srgbClr val="000000"/>
                  </a:solidFill>
                  <a:latin typeface="Inter Bold"/>
                </a:rPr>
                <a:t>Kali Linux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8951" y="4802530"/>
              <a:ext cx="7107339" cy="13445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46"/>
                </a:lnSpc>
              </a:pPr>
              <a:r>
                <a:rPr lang="en-US" sz="2961" dirty="0">
                  <a:solidFill>
                    <a:srgbClr val="000000"/>
                  </a:solidFill>
                  <a:latin typeface="Inter"/>
                </a:rPr>
                <a:t>Sulla </a:t>
              </a:r>
              <a:r>
                <a:rPr lang="en-US" sz="2961" dirty="0" err="1">
                  <a:solidFill>
                    <a:srgbClr val="000000"/>
                  </a:solidFill>
                  <a:latin typeface="Inter"/>
                </a:rPr>
                <a:t>macchina</a:t>
              </a:r>
              <a:r>
                <a:rPr lang="en-US" sz="2961" dirty="0">
                  <a:solidFill>
                    <a:srgbClr val="000000"/>
                  </a:solidFill>
                  <a:latin typeface="Inter"/>
                </a:rPr>
                <a:t> </a:t>
              </a:r>
              <a:r>
                <a:rPr lang="en-US" sz="2961" dirty="0" err="1">
                  <a:solidFill>
                    <a:srgbClr val="000000"/>
                  </a:solidFill>
                  <a:latin typeface="Inter"/>
                </a:rPr>
                <a:t>attaccante</a:t>
              </a:r>
              <a:r>
                <a:rPr lang="en-US" sz="2961" dirty="0">
                  <a:solidFill>
                    <a:srgbClr val="000000"/>
                  </a:solidFill>
                  <a:latin typeface="Inter"/>
                </a:rPr>
                <a:t> </a:t>
              </a:r>
            </a:p>
            <a:p>
              <a:pPr algn="ctr">
                <a:lnSpc>
                  <a:spcPts val="4146"/>
                </a:lnSpc>
              </a:pPr>
              <a:r>
                <a:rPr lang="en-US" sz="2961" dirty="0" err="1">
                  <a:solidFill>
                    <a:srgbClr val="000000"/>
                  </a:solidFill>
                  <a:latin typeface="Inter"/>
                </a:rPr>
                <a:t>è</a:t>
              </a:r>
              <a:r>
                <a:rPr lang="en-US" sz="2961" dirty="0">
                  <a:solidFill>
                    <a:srgbClr val="000000"/>
                  </a:solidFill>
                  <a:latin typeface="Inter"/>
                </a:rPr>
                <a:t> </a:t>
              </a:r>
              <a:r>
                <a:rPr lang="en-US" sz="2961" dirty="0" err="1">
                  <a:solidFill>
                    <a:srgbClr val="000000"/>
                  </a:solidFill>
                  <a:latin typeface="Inter"/>
                </a:rPr>
                <a:t>stato</a:t>
              </a:r>
              <a:r>
                <a:rPr lang="en-US" sz="2961" dirty="0">
                  <a:solidFill>
                    <a:srgbClr val="000000"/>
                  </a:solidFill>
                  <a:latin typeface="Inter"/>
                </a:rPr>
                <a:t> </a:t>
              </a:r>
              <a:r>
                <a:rPr lang="en-US" sz="2961" dirty="0" err="1">
                  <a:solidFill>
                    <a:srgbClr val="000000"/>
                  </a:solidFill>
                  <a:latin typeface="Inter"/>
                </a:rPr>
                <a:t>installato</a:t>
              </a:r>
              <a:r>
                <a:rPr lang="en-US" sz="2961" dirty="0">
                  <a:solidFill>
                    <a:srgbClr val="000000"/>
                  </a:solidFill>
                  <a:latin typeface="Inter"/>
                </a:rPr>
                <a:t> </a:t>
              </a:r>
              <a:r>
                <a:rPr lang="en-US" sz="2961" dirty="0">
                  <a:solidFill>
                    <a:srgbClr val="000000"/>
                  </a:solidFill>
                  <a:latin typeface="Inter Italics"/>
                </a:rPr>
                <a:t>Kali Linux</a:t>
              </a:r>
            </a:p>
          </p:txBody>
        </p:sp>
        <p:sp>
          <p:nvSpPr>
            <p:cNvPr id="13" name="Freeform 13"/>
            <p:cNvSpPr/>
            <p:nvPr/>
          </p:nvSpPr>
          <p:spPr>
            <a:xfrm>
              <a:off x="3312975" y="1008058"/>
              <a:ext cx="2019292" cy="2019292"/>
            </a:xfrm>
            <a:custGeom>
              <a:avLst/>
              <a:gdLst/>
              <a:ahLst/>
              <a:cxnLst/>
              <a:rect l="l" t="t" r="r" b="b"/>
              <a:pathLst>
                <a:path w="2019292" h="2019292">
                  <a:moveTo>
                    <a:pt x="0" y="0"/>
                  </a:moveTo>
                  <a:lnTo>
                    <a:pt x="2019292" y="0"/>
                  </a:lnTo>
                  <a:lnTo>
                    <a:pt x="2019292" y="2019292"/>
                  </a:lnTo>
                  <a:lnTo>
                    <a:pt x="0" y="2019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3101617" y="1264938"/>
            <a:ext cx="1208476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79"/>
              </a:lnSpc>
            </a:pPr>
            <a:r>
              <a:rPr lang="en-US" sz="6899" dirty="0" err="1">
                <a:solidFill>
                  <a:srgbClr val="000000"/>
                </a:solidFill>
                <a:latin typeface="Inter Bold"/>
              </a:rPr>
              <a:t>Strumenti</a:t>
            </a:r>
            <a:r>
              <a:rPr lang="en-US" sz="6899" dirty="0">
                <a:solidFill>
                  <a:srgbClr val="000000"/>
                </a:solidFill>
                <a:latin typeface="Inter Bold"/>
              </a:rPr>
              <a:t> </a:t>
            </a:r>
            <a:r>
              <a:rPr lang="en-US" sz="6899" dirty="0" err="1">
                <a:solidFill>
                  <a:srgbClr val="000000"/>
                </a:solidFill>
                <a:latin typeface="Inter Bold"/>
              </a:rPr>
              <a:t>utilizzati</a:t>
            </a:r>
            <a:endParaRPr lang="en-US" sz="6899" dirty="0">
              <a:solidFill>
                <a:srgbClr val="000000"/>
              </a:solidFill>
              <a:latin typeface="Inter 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F31F80-8A8B-5391-C07D-AE6E1142D0CF}"/>
              </a:ext>
            </a:extLst>
          </p:cNvPr>
          <p:cNvSpPr txBox="1"/>
          <p:nvPr/>
        </p:nvSpPr>
        <p:spPr>
          <a:xfrm>
            <a:off x="17958816" y="14447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58822" y="2313142"/>
            <a:ext cx="4632447" cy="4632447"/>
          </a:xfrm>
          <a:custGeom>
            <a:avLst/>
            <a:gdLst/>
            <a:ahLst/>
            <a:cxnLst/>
            <a:rect l="l" t="t" r="r" b="b"/>
            <a:pathLst>
              <a:path w="4632447" h="4632447">
                <a:moveTo>
                  <a:pt x="0" y="0"/>
                </a:moveTo>
                <a:lnTo>
                  <a:pt x="4632447" y="0"/>
                </a:lnTo>
                <a:lnTo>
                  <a:pt x="4632447" y="4632447"/>
                </a:lnTo>
                <a:lnTo>
                  <a:pt x="0" y="4632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0000" y="7009319"/>
            <a:ext cx="3277681" cy="3277681"/>
          </a:xfrm>
          <a:custGeom>
            <a:avLst/>
            <a:gdLst/>
            <a:ahLst/>
            <a:cxnLst/>
            <a:rect l="l" t="t" r="r" b="b"/>
            <a:pathLst>
              <a:path w="3277681" h="3277681">
                <a:moveTo>
                  <a:pt x="0" y="0"/>
                </a:moveTo>
                <a:lnTo>
                  <a:pt x="3277681" y="0"/>
                </a:lnTo>
                <a:lnTo>
                  <a:pt x="3277681" y="3277681"/>
                </a:lnTo>
                <a:lnTo>
                  <a:pt x="0" y="32776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191269" y="-44162"/>
            <a:ext cx="3905463" cy="3905463"/>
          </a:xfrm>
          <a:custGeom>
            <a:avLst/>
            <a:gdLst/>
            <a:ahLst/>
            <a:cxnLst/>
            <a:rect l="l" t="t" r="r" b="b"/>
            <a:pathLst>
              <a:path w="3905463" h="3905463">
                <a:moveTo>
                  <a:pt x="0" y="0"/>
                </a:moveTo>
                <a:lnTo>
                  <a:pt x="3905462" y="0"/>
                </a:lnTo>
                <a:lnTo>
                  <a:pt x="3905462" y="3905463"/>
                </a:lnTo>
                <a:lnTo>
                  <a:pt x="0" y="39054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0729397">
            <a:off x="-505770" y="-620071"/>
            <a:ext cx="2718714" cy="2718714"/>
          </a:xfrm>
          <a:custGeom>
            <a:avLst/>
            <a:gdLst/>
            <a:ahLst/>
            <a:cxnLst/>
            <a:rect l="l" t="t" r="r" b="b"/>
            <a:pathLst>
              <a:path w="2718714" h="2718714">
                <a:moveTo>
                  <a:pt x="0" y="0"/>
                </a:moveTo>
                <a:lnTo>
                  <a:pt x="2718714" y="0"/>
                </a:lnTo>
                <a:lnTo>
                  <a:pt x="2718714" y="2718714"/>
                </a:lnTo>
                <a:lnTo>
                  <a:pt x="0" y="27187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439529" y="5781675"/>
            <a:ext cx="9540580" cy="120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10"/>
              </a:lnSpc>
            </a:pPr>
            <a:r>
              <a:rPr lang="en-US" sz="7600" dirty="0">
                <a:solidFill>
                  <a:srgbClr val="000000"/>
                </a:solidFill>
                <a:latin typeface="Inter Bold"/>
              </a:rPr>
              <a:t>Target Discovery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237626"/>
            <a:ext cx="4877993" cy="5020674"/>
            <a:chOff x="0" y="0"/>
            <a:chExt cx="2188406" cy="22524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88406" cy="2252417"/>
            </a:xfrm>
            <a:custGeom>
              <a:avLst/>
              <a:gdLst/>
              <a:ahLst/>
              <a:cxnLst/>
              <a:rect l="l" t="t" r="r" b="b"/>
              <a:pathLst>
                <a:path w="2188406" h="2252417">
                  <a:moveTo>
                    <a:pt x="2063946" y="2252417"/>
                  </a:moveTo>
                  <a:lnTo>
                    <a:pt x="124460" y="2252417"/>
                  </a:lnTo>
                  <a:cubicBezTo>
                    <a:pt x="55880" y="2252417"/>
                    <a:pt x="0" y="2196537"/>
                    <a:pt x="0" y="21279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63946" y="0"/>
                  </a:lnTo>
                  <a:cubicBezTo>
                    <a:pt x="2132526" y="0"/>
                    <a:pt x="2188406" y="55880"/>
                    <a:pt x="2188406" y="124460"/>
                  </a:cubicBezTo>
                  <a:lnTo>
                    <a:pt x="2188406" y="2127957"/>
                  </a:lnTo>
                  <a:cubicBezTo>
                    <a:pt x="2188406" y="2196537"/>
                    <a:pt x="2132526" y="2252417"/>
                    <a:pt x="2063946" y="2252417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705003" y="4237626"/>
            <a:ext cx="4877993" cy="5020674"/>
            <a:chOff x="0" y="0"/>
            <a:chExt cx="2188406" cy="225241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88406" cy="2252417"/>
            </a:xfrm>
            <a:custGeom>
              <a:avLst/>
              <a:gdLst/>
              <a:ahLst/>
              <a:cxnLst/>
              <a:rect l="l" t="t" r="r" b="b"/>
              <a:pathLst>
                <a:path w="2188406" h="2252417">
                  <a:moveTo>
                    <a:pt x="2063946" y="2252417"/>
                  </a:moveTo>
                  <a:lnTo>
                    <a:pt x="124460" y="2252417"/>
                  </a:lnTo>
                  <a:cubicBezTo>
                    <a:pt x="55880" y="2252417"/>
                    <a:pt x="0" y="2196537"/>
                    <a:pt x="0" y="21279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63946" y="0"/>
                  </a:lnTo>
                  <a:cubicBezTo>
                    <a:pt x="2132526" y="0"/>
                    <a:pt x="2188406" y="55880"/>
                    <a:pt x="2188406" y="124460"/>
                  </a:cubicBezTo>
                  <a:lnTo>
                    <a:pt x="2188406" y="2127957"/>
                  </a:lnTo>
                  <a:cubicBezTo>
                    <a:pt x="2188406" y="2196537"/>
                    <a:pt x="2132526" y="2252417"/>
                    <a:pt x="2063946" y="2252417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381307" y="4237626"/>
            <a:ext cx="4877993" cy="5020674"/>
            <a:chOff x="0" y="0"/>
            <a:chExt cx="2188406" cy="225241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88406" cy="2252417"/>
            </a:xfrm>
            <a:custGeom>
              <a:avLst/>
              <a:gdLst/>
              <a:ahLst/>
              <a:cxnLst/>
              <a:rect l="l" t="t" r="r" b="b"/>
              <a:pathLst>
                <a:path w="2188406" h="2252417">
                  <a:moveTo>
                    <a:pt x="2063946" y="2252417"/>
                  </a:moveTo>
                  <a:lnTo>
                    <a:pt x="124460" y="2252417"/>
                  </a:lnTo>
                  <a:cubicBezTo>
                    <a:pt x="55880" y="2252417"/>
                    <a:pt x="0" y="2196537"/>
                    <a:pt x="0" y="21279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63946" y="0"/>
                  </a:lnTo>
                  <a:cubicBezTo>
                    <a:pt x="2132526" y="0"/>
                    <a:pt x="2188406" y="55880"/>
                    <a:pt x="2188406" y="124460"/>
                  </a:cubicBezTo>
                  <a:lnTo>
                    <a:pt x="2188406" y="2127957"/>
                  </a:lnTo>
                  <a:cubicBezTo>
                    <a:pt x="2188406" y="2196537"/>
                    <a:pt x="2132526" y="2252417"/>
                    <a:pt x="2063946" y="2252417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8439853" y="4571638"/>
            <a:ext cx="1408294" cy="1473418"/>
          </a:xfrm>
          <a:custGeom>
            <a:avLst/>
            <a:gdLst/>
            <a:ahLst/>
            <a:cxnLst/>
            <a:rect l="l" t="t" r="r" b="b"/>
            <a:pathLst>
              <a:path w="1408294" h="1473418">
                <a:moveTo>
                  <a:pt x="0" y="0"/>
                </a:moveTo>
                <a:lnTo>
                  <a:pt x="1408294" y="0"/>
                </a:lnTo>
                <a:lnTo>
                  <a:pt x="1408294" y="1473418"/>
                </a:lnTo>
                <a:lnTo>
                  <a:pt x="0" y="1473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908757" y="4396801"/>
            <a:ext cx="1823092" cy="1823092"/>
          </a:xfrm>
          <a:custGeom>
            <a:avLst/>
            <a:gdLst/>
            <a:ahLst/>
            <a:cxnLst/>
            <a:rect l="l" t="t" r="r" b="b"/>
            <a:pathLst>
              <a:path w="1823092" h="1823092">
                <a:moveTo>
                  <a:pt x="0" y="0"/>
                </a:moveTo>
                <a:lnTo>
                  <a:pt x="1823092" y="0"/>
                </a:lnTo>
                <a:lnTo>
                  <a:pt x="1823092" y="1823092"/>
                </a:lnTo>
                <a:lnTo>
                  <a:pt x="0" y="18230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844472" y="4685123"/>
            <a:ext cx="1246449" cy="1246449"/>
          </a:xfrm>
          <a:custGeom>
            <a:avLst/>
            <a:gdLst/>
            <a:ahLst/>
            <a:cxnLst/>
            <a:rect l="l" t="t" r="r" b="b"/>
            <a:pathLst>
              <a:path w="1246449" h="1246449">
                <a:moveTo>
                  <a:pt x="0" y="0"/>
                </a:moveTo>
                <a:lnTo>
                  <a:pt x="1246449" y="0"/>
                </a:lnTo>
                <a:lnTo>
                  <a:pt x="1246449" y="1246448"/>
                </a:lnTo>
                <a:lnTo>
                  <a:pt x="0" y="12464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3101617" y="1264938"/>
            <a:ext cx="12084767" cy="1758512"/>
            <a:chOff x="0" y="0"/>
            <a:chExt cx="16113022" cy="2344683"/>
          </a:xfrm>
        </p:grpSpPr>
        <p:sp>
          <p:nvSpPr>
            <p:cNvPr id="12" name="TextBox 12"/>
            <p:cNvSpPr txBox="1"/>
            <p:nvPr/>
          </p:nvSpPr>
          <p:spPr>
            <a:xfrm>
              <a:off x="0" y="0"/>
              <a:ext cx="16113022" cy="1397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279"/>
                </a:lnSpc>
              </a:pPr>
              <a:r>
                <a:rPr lang="en-US" sz="6899" dirty="0">
                  <a:solidFill>
                    <a:srgbClr val="000000"/>
                  </a:solidFill>
                  <a:latin typeface="Inter Bold"/>
                </a:rPr>
                <a:t>Target Discovery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747783"/>
              <a:ext cx="16113022" cy="596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99"/>
                </a:lnSpc>
              </a:pPr>
              <a:r>
                <a:rPr lang="en-US" sz="2999" dirty="0">
                  <a:solidFill>
                    <a:srgbClr val="000000"/>
                  </a:solidFill>
                  <a:latin typeface="Inter"/>
                </a:rPr>
                <a:t>Mediante il tool </a:t>
              </a:r>
              <a:r>
                <a:rPr lang="en-US" sz="2999" dirty="0" err="1">
                  <a:solidFill>
                    <a:srgbClr val="000000"/>
                  </a:solidFill>
                  <a:latin typeface="Inter Italics"/>
                </a:rPr>
                <a:t>nmap</a:t>
              </a:r>
              <a:r>
                <a:rPr lang="en-US" sz="2999" dirty="0">
                  <a:solidFill>
                    <a:srgbClr val="000000"/>
                  </a:solidFill>
                  <a:latin typeface="Inter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Inter"/>
                </a:rPr>
                <a:t>sono</a:t>
              </a:r>
              <a:r>
                <a:rPr lang="en-US" sz="2999" dirty="0">
                  <a:solidFill>
                    <a:srgbClr val="000000"/>
                  </a:solidFill>
                  <a:latin typeface="Inter"/>
                </a:rPr>
                <a:t> state </a:t>
              </a:r>
              <a:r>
                <a:rPr lang="en-US" sz="2999" dirty="0" err="1">
                  <a:solidFill>
                    <a:srgbClr val="000000"/>
                  </a:solidFill>
                  <a:latin typeface="Inter"/>
                </a:rPr>
                <a:t>rilevate</a:t>
              </a:r>
              <a:r>
                <a:rPr lang="en-US" sz="2999" dirty="0">
                  <a:solidFill>
                    <a:srgbClr val="000000"/>
                  </a:solidFill>
                  <a:latin typeface="Inter"/>
                </a:rPr>
                <a:t> diverse </a:t>
              </a:r>
              <a:r>
                <a:rPr lang="en-US" sz="2999" dirty="0" err="1">
                  <a:solidFill>
                    <a:srgbClr val="000000"/>
                  </a:solidFill>
                  <a:latin typeface="Inter"/>
                </a:rPr>
                <a:t>informazioni</a:t>
              </a:r>
              <a:endParaRPr lang="en-US" sz="2999" dirty="0">
                <a:solidFill>
                  <a:srgbClr val="000000"/>
                </a:solidFill>
                <a:latin typeface="Inter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138877" y="6177367"/>
            <a:ext cx="4010247" cy="1622451"/>
            <a:chOff x="0" y="0"/>
            <a:chExt cx="5346995" cy="2163268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66675"/>
              <a:ext cx="5346995" cy="708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52"/>
                </a:lnSpc>
              </a:pPr>
              <a:r>
                <a:rPr lang="en-US" sz="3179">
                  <a:solidFill>
                    <a:srgbClr val="000000"/>
                  </a:solidFill>
                  <a:latin typeface="Inter Bold"/>
                </a:rPr>
                <a:t>Indirizzo MAC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139789"/>
              <a:ext cx="5346995" cy="5996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21"/>
                </a:lnSpc>
              </a:pPr>
              <a:r>
                <a:rPr lang="en-US" sz="2729">
                  <a:solidFill>
                    <a:srgbClr val="000000"/>
                  </a:solidFill>
                  <a:latin typeface="Inter"/>
                </a:rPr>
                <a:t>08:00:27:0F:15:FD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815180" y="6141691"/>
            <a:ext cx="4010247" cy="1646431"/>
            <a:chOff x="0" y="0"/>
            <a:chExt cx="5346995" cy="2195241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66675"/>
              <a:ext cx="5346995" cy="708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52"/>
                </a:lnSpc>
              </a:pPr>
              <a:r>
                <a:rPr lang="en-US" sz="3179">
                  <a:solidFill>
                    <a:srgbClr val="000000"/>
                  </a:solidFill>
                  <a:latin typeface="Inter Bold"/>
                </a:rPr>
                <a:t>Sistema Operativo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171116"/>
              <a:ext cx="5346995" cy="5996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21"/>
                </a:lnSpc>
              </a:pPr>
              <a:r>
                <a:rPr lang="en-US" sz="2729">
                  <a:solidFill>
                    <a:srgbClr val="000000"/>
                  </a:solidFill>
                  <a:latin typeface="Inter"/>
                </a:rPr>
                <a:t>Linux 4.5-5.6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62573" y="6177367"/>
            <a:ext cx="4010247" cy="1401999"/>
            <a:chOff x="0" y="0"/>
            <a:chExt cx="5346995" cy="1869332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66675"/>
              <a:ext cx="5346995" cy="708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52"/>
                </a:lnSpc>
              </a:pPr>
              <a:r>
                <a:rPr lang="en-US" sz="3179">
                  <a:solidFill>
                    <a:srgbClr val="000000"/>
                  </a:solidFill>
                  <a:latin typeface="Inter Bold"/>
                </a:rPr>
                <a:t>Indirizzo IP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139789"/>
              <a:ext cx="5346995" cy="5996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21"/>
                </a:lnSpc>
              </a:pPr>
              <a:r>
                <a:rPr lang="en-US" sz="2729">
                  <a:solidFill>
                    <a:srgbClr val="000000"/>
                  </a:solidFill>
                  <a:latin typeface="Inter"/>
                </a:rPr>
                <a:t>10.0.2.4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0000" y="7009319"/>
            <a:ext cx="3277681" cy="3277681"/>
          </a:xfrm>
          <a:custGeom>
            <a:avLst/>
            <a:gdLst/>
            <a:ahLst/>
            <a:cxnLst/>
            <a:rect l="l" t="t" r="r" b="b"/>
            <a:pathLst>
              <a:path w="3277681" h="3277681">
                <a:moveTo>
                  <a:pt x="0" y="0"/>
                </a:moveTo>
                <a:lnTo>
                  <a:pt x="3277681" y="0"/>
                </a:lnTo>
                <a:lnTo>
                  <a:pt x="3277681" y="3277681"/>
                </a:lnTo>
                <a:lnTo>
                  <a:pt x="0" y="3277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191269" y="-44162"/>
            <a:ext cx="3905463" cy="3905463"/>
          </a:xfrm>
          <a:custGeom>
            <a:avLst/>
            <a:gdLst/>
            <a:ahLst/>
            <a:cxnLst/>
            <a:rect l="l" t="t" r="r" b="b"/>
            <a:pathLst>
              <a:path w="3905463" h="3905463">
                <a:moveTo>
                  <a:pt x="0" y="0"/>
                </a:moveTo>
                <a:lnTo>
                  <a:pt x="3905462" y="0"/>
                </a:lnTo>
                <a:lnTo>
                  <a:pt x="3905462" y="3905463"/>
                </a:lnTo>
                <a:lnTo>
                  <a:pt x="0" y="39054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729397">
            <a:off x="-504000" y="-619200"/>
            <a:ext cx="2718714" cy="2718714"/>
          </a:xfrm>
          <a:custGeom>
            <a:avLst/>
            <a:gdLst/>
            <a:ahLst/>
            <a:cxnLst/>
            <a:rect l="l" t="t" r="r" b="b"/>
            <a:pathLst>
              <a:path w="2718714" h="2718714">
                <a:moveTo>
                  <a:pt x="0" y="0"/>
                </a:moveTo>
                <a:lnTo>
                  <a:pt x="2718714" y="0"/>
                </a:lnTo>
                <a:lnTo>
                  <a:pt x="2718714" y="2718714"/>
                </a:lnTo>
                <a:lnTo>
                  <a:pt x="0" y="27187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277681" y="3261345"/>
            <a:ext cx="3168030" cy="3168030"/>
          </a:xfrm>
          <a:custGeom>
            <a:avLst/>
            <a:gdLst/>
            <a:ahLst/>
            <a:cxnLst/>
            <a:rect l="l" t="t" r="r" b="b"/>
            <a:pathLst>
              <a:path w="3168030" h="3168030">
                <a:moveTo>
                  <a:pt x="0" y="0"/>
                </a:moveTo>
                <a:lnTo>
                  <a:pt x="3168030" y="0"/>
                </a:lnTo>
                <a:lnTo>
                  <a:pt x="3168030" y="3168030"/>
                </a:lnTo>
                <a:lnTo>
                  <a:pt x="0" y="31680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439529" y="5781675"/>
            <a:ext cx="10686978" cy="120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10"/>
              </a:lnSpc>
            </a:pPr>
            <a:r>
              <a:rPr lang="en-US" sz="7600" dirty="0">
                <a:solidFill>
                  <a:srgbClr val="000000"/>
                </a:solidFill>
                <a:latin typeface="Inter Bold"/>
              </a:rPr>
              <a:t>Target Enumeration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35183" y="3094247"/>
            <a:ext cx="6383243" cy="6149910"/>
            <a:chOff x="0" y="0"/>
            <a:chExt cx="8510991" cy="819988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8510991" cy="8199880"/>
              <a:chOff x="0" y="0"/>
              <a:chExt cx="2188406" cy="210841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188406" cy="2108411"/>
              </a:xfrm>
              <a:custGeom>
                <a:avLst/>
                <a:gdLst/>
                <a:ahLst/>
                <a:cxnLst/>
                <a:rect l="l" t="t" r="r" b="b"/>
                <a:pathLst>
                  <a:path w="2188406" h="2108411">
                    <a:moveTo>
                      <a:pt x="2063946" y="2108411"/>
                    </a:moveTo>
                    <a:lnTo>
                      <a:pt x="124460" y="2108411"/>
                    </a:lnTo>
                    <a:cubicBezTo>
                      <a:pt x="55880" y="2108411"/>
                      <a:pt x="0" y="2052531"/>
                      <a:pt x="0" y="198395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063946" y="0"/>
                    </a:lnTo>
                    <a:cubicBezTo>
                      <a:pt x="2132526" y="0"/>
                      <a:pt x="2188406" y="55880"/>
                      <a:pt x="2188406" y="124460"/>
                    </a:cubicBezTo>
                    <a:lnTo>
                      <a:pt x="2188406" y="1983951"/>
                    </a:lnTo>
                    <a:cubicBezTo>
                      <a:pt x="2188406" y="2052531"/>
                      <a:pt x="2132526" y="2108411"/>
                      <a:pt x="2063946" y="2108411"/>
                    </a:cubicBezTo>
                    <a:close/>
                  </a:path>
                </a:pathLst>
              </a:custGeom>
              <a:solidFill>
                <a:srgbClr val="F1F1F1">
                  <a:alpha val="63922"/>
                </a:srgbClr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757011" y="3308207"/>
              <a:ext cx="6996970" cy="758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3"/>
                </a:lnSpc>
              </a:pPr>
              <a:r>
                <a:rPr lang="en-US" sz="3402">
                  <a:solidFill>
                    <a:srgbClr val="000000"/>
                  </a:solidFill>
                  <a:latin typeface="Inter Bold"/>
                </a:rPr>
                <a:t>HTTP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57011" y="4726917"/>
              <a:ext cx="6996970" cy="14519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7"/>
                </a:lnSpc>
              </a:pPr>
              <a:r>
                <a:rPr lang="en-US" sz="3162">
                  <a:solidFill>
                    <a:srgbClr val="000000"/>
                  </a:solidFill>
                  <a:latin typeface="Inter"/>
                </a:rPr>
                <a:t>Sulla porta 80 è attivo il servizio </a:t>
              </a:r>
              <a:r>
                <a:rPr lang="en-US" sz="3162">
                  <a:solidFill>
                    <a:srgbClr val="000000"/>
                  </a:solidFill>
                  <a:latin typeface="Inter Italics"/>
                </a:rPr>
                <a:t>HTTP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468886" y="3094247"/>
            <a:ext cx="6483931" cy="6164053"/>
            <a:chOff x="0" y="0"/>
            <a:chExt cx="8645242" cy="8218737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8645242" cy="8218737"/>
              <a:chOff x="0" y="0"/>
              <a:chExt cx="2188406" cy="208044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188406" cy="2080444"/>
              </a:xfrm>
              <a:custGeom>
                <a:avLst/>
                <a:gdLst/>
                <a:ahLst/>
                <a:cxnLst/>
                <a:rect l="l" t="t" r="r" b="b"/>
                <a:pathLst>
                  <a:path w="2188406" h="2080444">
                    <a:moveTo>
                      <a:pt x="2063946" y="2080443"/>
                    </a:moveTo>
                    <a:lnTo>
                      <a:pt x="124460" y="2080443"/>
                    </a:lnTo>
                    <a:cubicBezTo>
                      <a:pt x="55880" y="2080443"/>
                      <a:pt x="0" y="2024563"/>
                      <a:pt x="0" y="195598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063946" y="0"/>
                    </a:lnTo>
                    <a:cubicBezTo>
                      <a:pt x="2132526" y="0"/>
                      <a:pt x="2188406" y="55880"/>
                      <a:pt x="2188406" y="124460"/>
                    </a:cubicBezTo>
                    <a:lnTo>
                      <a:pt x="2188406" y="1955984"/>
                    </a:lnTo>
                    <a:cubicBezTo>
                      <a:pt x="2188406" y="2024564"/>
                      <a:pt x="2132526" y="2080444"/>
                      <a:pt x="2063946" y="2080444"/>
                    </a:cubicBezTo>
                    <a:close/>
                  </a:path>
                </a:pathLst>
              </a:custGeom>
              <a:solidFill>
                <a:srgbClr val="F1F1F1">
                  <a:alpha val="63922"/>
                </a:srgbClr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768951" y="3371117"/>
              <a:ext cx="7107339" cy="759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38"/>
                </a:lnSpc>
              </a:pPr>
              <a:r>
                <a:rPr lang="en-US" sz="3455">
                  <a:solidFill>
                    <a:srgbClr val="000000"/>
                  </a:solidFill>
                  <a:latin typeface="Inter Bold"/>
                </a:rPr>
                <a:t>SSH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8951" y="4802530"/>
              <a:ext cx="7107339" cy="1363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46"/>
                </a:lnSpc>
              </a:pPr>
              <a:r>
                <a:rPr lang="en-US" sz="2961">
                  <a:solidFill>
                    <a:srgbClr val="000000"/>
                  </a:solidFill>
                  <a:latin typeface="Inter"/>
                </a:rPr>
                <a:t>Sulla porta 22 è attivo il servizio </a:t>
              </a:r>
              <a:r>
                <a:rPr lang="en-US" sz="2961">
                  <a:solidFill>
                    <a:srgbClr val="000000"/>
                  </a:solidFill>
                  <a:latin typeface="Inter Italics"/>
                </a:rPr>
                <a:t>SSH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2024496" y="3902579"/>
            <a:ext cx="1372711" cy="1372711"/>
          </a:xfrm>
          <a:custGeom>
            <a:avLst/>
            <a:gdLst/>
            <a:ahLst/>
            <a:cxnLst/>
            <a:rect l="l" t="t" r="r" b="b"/>
            <a:pathLst>
              <a:path w="1372711" h="1372711">
                <a:moveTo>
                  <a:pt x="0" y="0"/>
                </a:moveTo>
                <a:lnTo>
                  <a:pt x="1372711" y="0"/>
                </a:lnTo>
                <a:lnTo>
                  <a:pt x="1372711" y="1372712"/>
                </a:lnTo>
                <a:lnTo>
                  <a:pt x="0" y="1372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788898" y="3851029"/>
            <a:ext cx="1475812" cy="1475812"/>
          </a:xfrm>
          <a:custGeom>
            <a:avLst/>
            <a:gdLst/>
            <a:ahLst/>
            <a:cxnLst/>
            <a:rect l="l" t="t" r="r" b="b"/>
            <a:pathLst>
              <a:path w="1475812" h="1475812">
                <a:moveTo>
                  <a:pt x="0" y="0"/>
                </a:moveTo>
                <a:lnTo>
                  <a:pt x="1475812" y="0"/>
                </a:lnTo>
                <a:lnTo>
                  <a:pt x="1475812" y="1475812"/>
                </a:lnTo>
                <a:lnTo>
                  <a:pt x="0" y="14758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3101617" y="1028700"/>
            <a:ext cx="12084767" cy="1701362"/>
            <a:chOff x="0" y="0"/>
            <a:chExt cx="16113022" cy="2268483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9525"/>
              <a:ext cx="16113022" cy="1330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0"/>
                </a:lnSpc>
              </a:pPr>
              <a:r>
                <a:rPr lang="en-US" sz="6500">
                  <a:solidFill>
                    <a:srgbClr val="000000"/>
                  </a:solidFill>
                  <a:latin typeface="Inter Bold"/>
                </a:rPr>
                <a:t>TCP Port Scanning con </a:t>
              </a:r>
              <a:r>
                <a:rPr lang="en-US" sz="6500">
                  <a:solidFill>
                    <a:srgbClr val="000000"/>
                  </a:solidFill>
                  <a:latin typeface="Inter Bold Italics"/>
                </a:rPr>
                <a:t>nmap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671583"/>
              <a:ext cx="16113022" cy="596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9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0000" y="7009319"/>
            <a:ext cx="3277681" cy="3277681"/>
          </a:xfrm>
          <a:custGeom>
            <a:avLst/>
            <a:gdLst/>
            <a:ahLst/>
            <a:cxnLst/>
            <a:rect l="l" t="t" r="r" b="b"/>
            <a:pathLst>
              <a:path w="3277681" h="3277681">
                <a:moveTo>
                  <a:pt x="0" y="0"/>
                </a:moveTo>
                <a:lnTo>
                  <a:pt x="3277681" y="0"/>
                </a:lnTo>
                <a:lnTo>
                  <a:pt x="3277681" y="3277681"/>
                </a:lnTo>
                <a:lnTo>
                  <a:pt x="0" y="3277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191269" y="-44162"/>
            <a:ext cx="3905463" cy="3905463"/>
          </a:xfrm>
          <a:custGeom>
            <a:avLst/>
            <a:gdLst/>
            <a:ahLst/>
            <a:cxnLst/>
            <a:rect l="l" t="t" r="r" b="b"/>
            <a:pathLst>
              <a:path w="3905463" h="3905463">
                <a:moveTo>
                  <a:pt x="0" y="0"/>
                </a:moveTo>
                <a:lnTo>
                  <a:pt x="3905462" y="0"/>
                </a:lnTo>
                <a:lnTo>
                  <a:pt x="3905462" y="3905463"/>
                </a:lnTo>
                <a:lnTo>
                  <a:pt x="0" y="39054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729397">
            <a:off x="-504000" y="-619200"/>
            <a:ext cx="2718714" cy="2718714"/>
          </a:xfrm>
          <a:custGeom>
            <a:avLst/>
            <a:gdLst/>
            <a:ahLst/>
            <a:cxnLst/>
            <a:rect l="l" t="t" r="r" b="b"/>
            <a:pathLst>
              <a:path w="2718714" h="2718714">
                <a:moveTo>
                  <a:pt x="0" y="0"/>
                </a:moveTo>
                <a:lnTo>
                  <a:pt x="2718714" y="0"/>
                </a:lnTo>
                <a:lnTo>
                  <a:pt x="2718714" y="2718714"/>
                </a:lnTo>
                <a:lnTo>
                  <a:pt x="0" y="27187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277681" y="3359369"/>
            <a:ext cx="3248337" cy="3248337"/>
          </a:xfrm>
          <a:custGeom>
            <a:avLst/>
            <a:gdLst/>
            <a:ahLst/>
            <a:cxnLst/>
            <a:rect l="l" t="t" r="r" b="b"/>
            <a:pathLst>
              <a:path w="3248337" h="3248337">
                <a:moveTo>
                  <a:pt x="0" y="0"/>
                </a:moveTo>
                <a:lnTo>
                  <a:pt x="3248336" y="0"/>
                </a:lnTo>
                <a:lnTo>
                  <a:pt x="3248336" y="3248337"/>
                </a:lnTo>
                <a:lnTo>
                  <a:pt x="0" y="32483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439529" y="5843587"/>
            <a:ext cx="10686978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19"/>
              </a:lnSpc>
            </a:pPr>
            <a:r>
              <a:rPr lang="en-US" sz="7599">
                <a:solidFill>
                  <a:srgbClr val="000000"/>
                </a:solidFill>
                <a:latin typeface="Inter Bold"/>
              </a:rPr>
              <a:t>Vulnerability Mapping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37255" y="2579052"/>
            <a:ext cx="11213489" cy="7175909"/>
            <a:chOff x="0" y="0"/>
            <a:chExt cx="14951319" cy="956787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249347" cy="4373640"/>
              <a:chOff x="0" y="0"/>
              <a:chExt cx="2188406" cy="225241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188406" cy="2252417"/>
              </a:xfrm>
              <a:custGeom>
                <a:avLst/>
                <a:gdLst/>
                <a:ahLst/>
                <a:cxnLst/>
                <a:rect l="l" t="t" r="r" b="b"/>
                <a:pathLst>
                  <a:path w="2188406" h="2252417">
                    <a:moveTo>
                      <a:pt x="2063946" y="2252417"/>
                    </a:moveTo>
                    <a:lnTo>
                      <a:pt x="124460" y="2252417"/>
                    </a:lnTo>
                    <a:cubicBezTo>
                      <a:pt x="55880" y="2252417"/>
                      <a:pt x="0" y="2196537"/>
                      <a:pt x="0" y="212795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063946" y="0"/>
                    </a:lnTo>
                    <a:cubicBezTo>
                      <a:pt x="2132526" y="0"/>
                      <a:pt x="2188406" y="55880"/>
                      <a:pt x="2188406" y="124460"/>
                    </a:cubicBezTo>
                    <a:lnTo>
                      <a:pt x="2188406" y="2127957"/>
                    </a:lnTo>
                    <a:cubicBezTo>
                      <a:pt x="2188406" y="2196537"/>
                      <a:pt x="2132526" y="2252417"/>
                      <a:pt x="2063946" y="2252417"/>
                    </a:cubicBezTo>
                    <a:close/>
                  </a:path>
                </a:pathLst>
              </a:custGeom>
              <a:solidFill>
                <a:srgbClr val="F1F1F1">
                  <a:alpha val="63922"/>
                </a:srgbClr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5350534" y="0"/>
              <a:ext cx="4249347" cy="4373640"/>
              <a:chOff x="0" y="0"/>
              <a:chExt cx="2188406" cy="225241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188406" cy="2252417"/>
              </a:xfrm>
              <a:custGeom>
                <a:avLst/>
                <a:gdLst/>
                <a:ahLst/>
                <a:cxnLst/>
                <a:rect l="l" t="t" r="r" b="b"/>
                <a:pathLst>
                  <a:path w="2188406" h="2252417">
                    <a:moveTo>
                      <a:pt x="2063946" y="2252417"/>
                    </a:moveTo>
                    <a:lnTo>
                      <a:pt x="124460" y="2252417"/>
                    </a:lnTo>
                    <a:cubicBezTo>
                      <a:pt x="55880" y="2252417"/>
                      <a:pt x="0" y="2196537"/>
                      <a:pt x="0" y="212795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063946" y="0"/>
                    </a:lnTo>
                    <a:cubicBezTo>
                      <a:pt x="2132526" y="0"/>
                      <a:pt x="2188406" y="55880"/>
                      <a:pt x="2188406" y="124460"/>
                    </a:cubicBezTo>
                    <a:lnTo>
                      <a:pt x="2188406" y="2127957"/>
                    </a:lnTo>
                    <a:cubicBezTo>
                      <a:pt x="2188406" y="2196537"/>
                      <a:pt x="2132526" y="2252417"/>
                      <a:pt x="2063946" y="2252417"/>
                    </a:cubicBezTo>
                    <a:close/>
                  </a:path>
                </a:pathLst>
              </a:custGeom>
              <a:solidFill>
                <a:srgbClr val="F1F1F1">
                  <a:alpha val="63922"/>
                </a:srgbClr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10699299" y="0"/>
              <a:ext cx="4249347" cy="4373640"/>
              <a:chOff x="0" y="0"/>
              <a:chExt cx="2188406" cy="225241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188406" cy="2252417"/>
              </a:xfrm>
              <a:custGeom>
                <a:avLst/>
                <a:gdLst/>
                <a:ahLst/>
                <a:cxnLst/>
                <a:rect l="l" t="t" r="r" b="b"/>
                <a:pathLst>
                  <a:path w="2188406" h="2252417">
                    <a:moveTo>
                      <a:pt x="2063946" y="2252417"/>
                    </a:moveTo>
                    <a:lnTo>
                      <a:pt x="124460" y="2252417"/>
                    </a:lnTo>
                    <a:cubicBezTo>
                      <a:pt x="55880" y="2252417"/>
                      <a:pt x="0" y="2196537"/>
                      <a:pt x="0" y="212795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063946" y="0"/>
                    </a:lnTo>
                    <a:cubicBezTo>
                      <a:pt x="2132526" y="0"/>
                      <a:pt x="2188406" y="55880"/>
                      <a:pt x="2188406" y="124460"/>
                    </a:cubicBezTo>
                    <a:lnTo>
                      <a:pt x="2188406" y="2127957"/>
                    </a:lnTo>
                    <a:cubicBezTo>
                      <a:pt x="2188406" y="2196537"/>
                      <a:pt x="2132526" y="2252417"/>
                      <a:pt x="2063946" y="2252417"/>
                    </a:cubicBezTo>
                    <a:close/>
                  </a:path>
                </a:pathLst>
              </a:custGeom>
              <a:solidFill>
                <a:srgbClr val="F1F1F1">
                  <a:alpha val="63922"/>
                </a:srgbClr>
              </a:solidFill>
            </p:spPr>
          </p:sp>
        </p:grpSp>
        <p:sp>
          <p:nvSpPr>
            <p:cNvPr id="9" name="Freeform 9"/>
            <p:cNvSpPr/>
            <p:nvPr/>
          </p:nvSpPr>
          <p:spPr>
            <a:xfrm>
              <a:off x="6161111" y="449057"/>
              <a:ext cx="2659907" cy="2186820"/>
            </a:xfrm>
            <a:custGeom>
              <a:avLst/>
              <a:gdLst/>
              <a:ahLst/>
              <a:cxnLst/>
              <a:rect l="l" t="t" r="r" b="b"/>
              <a:pathLst>
                <a:path w="2659907" h="2186820">
                  <a:moveTo>
                    <a:pt x="0" y="0"/>
                  </a:moveTo>
                  <a:lnTo>
                    <a:pt x="2659907" y="0"/>
                  </a:lnTo>
                  <a:lnTo>
                    <a:pt x="2659907" y="2186820"/>
                  </a:lnTo>
                  <a:lnTo>
                    <a:pt x="0" y="2186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2019302" y="735124"/>
              <a:ext cx="1614686" cy="1614686"/>
            </a:xfrm>
            <a:custGeom>
              <a:avLst/>
              <a:gdLst/>
              <a:ahLst/>
              <a:cxnLst/>
              <a:rect l="l" t="t" r="r" b="b"/>
              <a:pathLst>
                <a:path w="1614686" h="1614686">
                  <a:moveTo>
                    <a:pt x="0" y="0"/>
                  </a:moveTo>
                  <a:lnTo>
                    <a:pt x="1614687" y="0"/>
                  </a:lnTo>
                  <a:lnTo>
                    <a:pt x="1614687" y="1614686"/>
                  </a:lnTo>
                  <a:lnTo>
                    <a:pt x="0" y="16146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grpSp>
          <p:nvGrpSpPr>
            <p:cNvPr id="11" name="Group 11"/>
            <p:cNvGrpSpPr/>
            <p:nvPr/>
          </p:nvGrpSpPr>
          <p:grpSpPr>
            <a:xfrm>
              <a:off x="0" y="5194239"/>
              <a:ext cx="4249347" cy="4373640"/>
              <a:chOff x="0" y="0"/>
              <a:chExt cx="2188406" cy="225241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188406" cy="2252417"/>
              </a:xfrm>
              <a:custGeom>
                <a:avLst/>
                <a:gdLst/>
                <a:ahLst/>
                <a:cxnLst/>
                <a:rect l="l" t="t" r="r" b="b"/>
                <a:pathLst>
                  <a:path w="2188406" h="2252417">
                    <a:moveTo>
                      <a:pt x="2063946" y="2252417"/>
                    </a:moveTo>
                    <a:lnTo>
                      <a:pt x="124460" y="2252417"/>
                    </a:lnTo>
                    <a:cubicBezTo>
                      <a:pt x="55880" y="2252417"/>
                      <a:pt x="0" y="2196537"/>
                      <a:pt x="0" y="212795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063946" y="0"/>
                    </a:lnTo>
                    <a:cubicBezTo>
                      <a:pt x="2132526" y="0"/>
                      <a:pt x="2188406" y="55880"/>
                      <a:pt x="2188406" y="124460"/>
                    </a:cubicBezTo>
                    <a:lnTo>
                      <a:pt x="2188406" y="2127957"/>
                    </a:lnTo>
                    <a:cubicBezTo>
                      <a:pt x="2188406" y="2196537"/>
                      <a:pt x="2132526" y="2252417"/>
                      <a:pt x="2063946" y="2252417"/>
                    </a:cubicBezTo>
                    <a:close/>
                  </a:path>
                </a:pathLst>
              </a:custGeom>
              <a:solidFill>
                <a:srgbClr val="F1F1F1">
                  <a:alpha val="63922"/>
                </a:srgbClr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452207" y="7848447"/>
              <a:ext cx="3344934" cy="753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0"/>
                </a:lnSpc>
              </a:pPr>
              <a:r>
                <a:rPr lang="en-US" sz="3357">
                  <a:solidFill>
                    <a:srgbClr val="000000"/>
                  </a:solidFill>
                  <a:latin typeface="Inter Bold"/>
                </a:rPr>
                <a:t>Nikto 2</a:t>
              </a:r>
            </a:p>
          </p:txBody>
        </p:sp>
        <p:grpSp>
          <p:nvGrpSpPr>
            <p:cNvPr id="14" name="Group 14"/>
            <p:cNvGrpSpPr/>
            <p:nvPr/>
          </p:nvGrpSpPr>
          <p:grpSpPr>
            <a:xfrm>
              <a:off x="5355880" y="5194239"/>
              <a:ext cx="4249347" cy="4373640"/>
              <a:chOff x="0" y="0"/>
              <a:chExt cx="2188406" cy="2252417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188406" cy="2252417"/>
              </a:xfrm>
              <a:custGeom>
                <a:avLst/>
                <a:gdLst/>
                <a:ahLst/>
                <a:cxnLst/>
                <a:rect l="l" t="t" r="r" b="b"/>
                <a:pathLst>
                  <a:path w="2188406" h="2252417">
                    <a:moveTo>
                      <a:pt x="2063946" y="2252417"/>
                    </a:moveTo>
                    <a:lnTo>
                      <a:pt x="124460" y="2252417"/>
                    </a:lnTo>
                    <a:cubicBezTo>
                      <a:pt x="55880" y="2252417"/>
                      <a:pt x="0" y="2196537"/>
                      <a:pt x="0" y="212795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063946" y="0"/>
                    </a:lnTo>
                    <a:cubicBezTo>
                      <a:pt x="2132526" y="0"/>
                      <a:pt x="2188406" y="55880"/>
                      <a:pt x="2188406" y="124460"/>
                    </a:cubicBezTo>
                    <a:lnTo>
                      <a:pt x="2188406" y="2127957"/>
                    </a:lnTo>
                    <a:cubicBezTo>
                      <a:pt x="2188406" y="2196537"/>
                      <a:pt x="2132526" y="2252417"/>
                      <a:pt x="2063946" y="2252417"/>
                    </a:cubicBezTo>
                    <a:close/>
                  </a:path>
                </a:pathLst>
              </a:custGeom>
              <a:solidFill>
                <a:srgbClr val="F1F1F1">
                  <a:alpha val="63922"/>
                </a:srgbClr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5808087" y="7848447"/>
              <a:ext cx="3344934" cy="753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0"/>
                </a:lnSpc>
              </a:pPr>
              <a:r>
                <a:rPr lang="en-US" sz="3357">
                  <a:solidFill>
                    <a:srgbClr val="000000"/>
                  </a:solidFill>
                  <a:latin typeface="Inter Bold"/>
                </a:rPr>
                <a:t>Paros</a:t>
              </a:r>
            </a:p>
          </p:txBody>
        </p:sp>
        <p:sp>
          <p:nvSpPr>
            <p:cNvPr id="17" name="Freeform 17"/>
            <p:cNvSpPr/>
            <p:nvPr/>
          </p:nvSpPr>
          <p:spPr>
            <a:xfrm>
              <a:off x="1156564" y="5929363"/>
              <a:ext cx="1972008" cy="1972008"/>
            </a:xfrm>
            <a:custGeom>
              <a:avLst/>
              <a:gdLst/>
              <a:ahLst/>
              <a:cxnLst/>
              <a:rect l="l" t="t" r="r" b="b"/>
              <a:pathLst>
                <a:path w="1972008" h="1972008">
                  <a:moveTo>
                    <a:pt x="0" y="0"/>
                  </a:moveTo>
                  <a:lnTo>
                    <a:pt x="1972008" y="0"/>
                  </a:lnTo>
                  <a:lnTo>
                    <a:pt x="1972008" y="1972008"/>
                  </a:lnTo>
                  <a:lnTo>
                    <a:pt x="0" y="1972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6692471" y="6132564"/>
              <a:ext cx="1697553" cy="1697553"/>
            </a:xfrm>
            <a:custGeom>
              <a:avLst/>
              <a:gdLst/>
              <a:ahLst/>
              <a:cxnLst/>
              <a:rect l="l" t="t" r="r" b="b"/>
              <a:pathLst>
                <a:path w="1697553" h="1697553">
                  <a:moveTo>
                    <a:pt x="0" y="0"/>
                  </a:moveTo>
                  <a:lnTo>
                    <a:pt x="1697553" y="0"/>
                  </a:lnTo>
                  <a:lnTo>
                    <a:pt x="1697553" y="1697553"/>
                  </a:lnTo>
                  <a:lnTo>
                    <a:pt x="0" y="16975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080328" y="750352"/>
              <a:ext cx="2095582" cy="1941552"/>
            </a:xfrm>
            <a:custGeom>
              <a:avLst/>
              <a:gdLst/>
              <a:ahLst/>
              <a:cxnLst/>
              <a:rect l="l" t="t" r="r" b="b"/>
              <a:pathLst>
                <a:path w="2095582" h="1941552">
                  <a:moveTo>
                    <a:pt x="0" y="0"/>
                  </a:moveTo>
                  <a:lnTo>
                    <a:pt x="2095582" y="0"/>
                  </a:lnTo>
                  <a:lnTo>
                    <a:pt x="2095582" y="1941552"/>
                  </a:lnTo>
                  <a:lnTo>
                    <a:pt x="0" y="1941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228934"/>
              </a:stretch>
            </a:blipFill>
          </p:spPr>
        </p:sp>
        <p:grpSp>
          <p:nvGrpSpPr>
            <p:cNvPr id="20" name="Group 20"/>
            <p:cNvGrpSpPr/>
            <p:nvPr/>
          </p:nvGrpSpPr>
          <p:grpSpPr>
            <a:xfrm>
              <a:off x="10701972" y="5194239"/>
              <a:ext cx="4249347" cy="4373640"/>
              <a:chOff x="0" y="0"/>
              <a:chExt cx="2188406" cy="2252417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2188406" cy="2252417"/>
              </a:xfrm>
              <a:custGeom>
                <a:avLst/>
                <a:gdLst/>
                <a:ahLst/>
                <a:cxnLst/>
                <a:rect l="l" t="t" r="r" b="b"/>
                <a:pathLst>
                  <a:path w="2188406" h="2252417">
                    <a:moveTo>
                      <a:pt x="2063946" y="2252417"/>
                    </a:moveTo>
                    <a:lnTo>
                      <a:pt x="124460" y="2252417"/>
                    </a:lnTo>
                    <a:cubicBezTo>
                      <a:pt x="55880" y="2252417"/>
                      <a:pt x="0" y="2196537"/>
                      <a:pt x="0" y="212795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063946" y="0"/>
                    </a:lnTo>
                    <a:cubicBezTo>
                      <a:pt x="2132526" y="0"/>
                      <a:pt x="2188406" y="55880"/>
                      <a:pt x="2188406" y="124460"/>
                    </a:cubicBezTo>
                    <a:lnTo>
                      <a:pt x="2188406" y="2127957"/>
                    </a:lnTo>
                    <a:cubicBezTo>
                      <a:pt x="2188406" y="2196537"/>
                      <a:pt x="2132526" y="2252417"/>
                      <a:pt x="2063946" y="2252417"/>
                    </a:cubicBezTo>
                    <a:close/>
                  </a:path>
                </a:pathLst>
              </a:custGeom>
              <a:solidFill>
                <a:srgbClr val="F1F1F1">
                  <a:alpha val="63922"/>
                </a:srgbClr>
              </a:solidFill>
            </p:spPr>
          </p:sp>
        </p:grpSp>
        <p:sp>
          <p:nvSpPr>
            <p:cNvPr id="22" name="Freeform 22"/>
            <p:cNvSpPr/>
            <p:nvPr/>
          </p:nvSpPr>
          <p:spPr>
            <a:xfrm>
              <a:off x="11764066" y="5931070"/>
              <a:ext cx="2125158" cy="2125158"/>
            </a:xfrm>
            <a:custGeom>
              <a:avLst/>
              <a:gdLst/>
              <a:ahLst/>
              <a:cxnLst/>
              <a:rect l="l" t="t" r="r" b="b"/>
              <a:pathLst>
                <a:path w="2125158" h="2125158">
                  <a:moveTo>
                    <a:pt x="0" y="0"/>
                  </a:moveTo>
                  <a:lnTo>
                    <a:pt x="2125158" y="0"/>
                  </a:lnTo>
                  <a:lnTo>
                    <a:pt x="2125158" y="2125159"/>
                  </a:lnTo>
                  <a:lnTo>
                    <a:pt x="0" y="21251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23" name="TextBox 23"/>
            <p:cNvSpPr txBox="1"/>
            <p:nvPr/>
          </p:nvSpPr>
          <p:spPr>
            <a:xfrm>
              <a:off x="452207" y="2654207"/>
              <a:ext cx="3344934" cy="753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0"/>
                </a:lnSpc>
              </a:pPr>
              <a:r>
                <a:rPr lang="en-US" sz="3357">
                  <a:solidFill>
                    <a:srgbClr val="000000"/>
                  </a:solidFill>
                  <a:latin typeface="Inter Bold"/>
                </a:rPr>
                <a:t>Nessus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5802741" y="2654207"/>
              <a:ext cx="3344934" cy="753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0"/>
                </a:lnSpc>
              </a:pPr>
              <a:r>
                <a:rPr lang="en-US" sz="3357">
                  <a:solidFill>
                    <a:srgbClr val="000000"/>
                  </a:solidFill>
                  <a:latin typeface="Inter Bold"/>
                </a:rPr>
                <a:t>OpenVAS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1151506" y="2654207"/>
              <a:ext cx="3344934" cy="753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0"/>
                </a:lnSpc>
              </a:pPr>
              <a:r>
                <a:rPr lang="en-US" sz="3357">
                  <a:solidFill>
                    <a:srgbClr val="000000"/>
                  </a:solidFill>
                  <a:latin typeface="Inter Bold"/>
                </a:rPr>
                <a:t>ZAP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1154179" y="7980029"/>
              <a:ext cx="3344934" cy="753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0"/>
                </a:lnSpc>
              </a:pPr>
              <a:r>
                <a:rPr lang="en-US" sz="3357">
                  <a:solidFill>
                    <a:srgbClr val="000000"/>
                  </a:solidFill>
                  <a:latin typeface="Inter Bold"/>
                </a:rPr>
                <a:t>Dirb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3101617" y="504825"/>
            <a:ext cx="1208476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79"/>
              </a:lnSpc>
            </a:pPr>
            <a:r>
              <a:rPr lang="en-US" sz="6899">
                <a:solidFill>
                  <a:srgbClr val="000000"/>
                </a:solidFill>
                <a:latin typeface="Inter Bold"/>
              </a:rPr>
              <a:t>Scanner utilizzati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392</Words>
  <Application>Microsoft Macintosh PowerPoint</Application>
  <PresentationFormat>Custom</PresentationFormat>
  <Paragraphs>123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Inter</vt:lpstr>
      <vt:lpstr>Inter Bold</vt:lpstr>
      <vt:lpstr>Inter Bold Italics</vt:lpstr>
      <vt:lpstr>Calibri</vt:lpstr>
      <vt:lpstr>Inter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Vincenzo Emanuele Martone</dc:title>
  <cp:lastModifiedBy>VINCENZO EMANUELE MARTONE</cp:lastModifiedBy>
  <cp:revision>9</cp:revision>
  <dcterms:created xsi:type="dcterms:W3CDTF">2006-08-16T00:00:00Z</dcterms:created>
  <dcterms:modified xsi:type="dcterms:W3CDTF">2023-06-10T08:12:39Z</dcterms:modified>
  <dc:identifier>DAFlQlG9LIg</dc:identifier>
</cp:coreProperties>
</file>